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39.jpg" ContentType="image/jpg"/>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5"/>
  </p:notesMasterIdLst>
  <p:handoutMasterIdLst>
    <p:handoutMasterId r:id="rId46"/>
  </p:handoutMasterIdLst>
  <p:sldIdLst>
    <p:sldId id="359" r:id="rId5"/>
    <p:sldId id="323" r:id="rId6"/>
    <p:sldId id="466" r:id="rId7"/>
    <p:sldId id="365" r:id="rId8"/>
    <p:sldId id="362" r:id="rId9"/>
    <p:sldId id="364" r:id="rId10"/>
    <p:sldId id="363" r:id="rId11"/>
    <p:sldId id="351" r:id="rId12"/>
    <p:sldId id="467" r:id="rId13"/>
    <p:sldId id="386" r:id="rId14"/>
    <p:sldId id="469" r:id="rId15"/>
    <p:sldId id="488" r:id="rId16"/>
    <p:sldId id="464" r:id="rId17"/>
    <p:sldId id="481" r:id="rId18"/>
    <p:sldId id="492" r:id="rId19"/>
    <p:sldId id="387" r:id="rId20"/>
    <p:sldId id="470" r:id="rId21"/>
    <p:sldId id="471" r:id="rId22"/>
    <p:sldId id="472" r:id="rId23"/>
    <p:sldId id="473" r:id="rId24"/>
    <p:sldId id="475" r:id="rId25"/>
    <p:sldId id="476" r:id="rId26"/>
    <p:sldId id="375" r:id="rId27"/>
    <p:sldId id="391" r:id="rId28"/>
    <p:sldId id="490" r:id="rId29"/>
    <p:sldId id="491" r:id="rId30"/>
    <p:sldId id="390" r:id="rId31"/>
    <p:sldId id="266" r:id="rId32"/>
    <p:sldId id="489" r:id="rId33"/>
    <p:sldId id="479" r:id="rId34"/>
    <p:sldId id="367" r:id="rId35"/>
    <p:sldId id="480" r:id="rId36"/>
    <p:sldId id="446" r:id="rId37"/>
    <p:sldId id="443" r:id="rId38"/>
    <p:sldId id="371" r:id="rId39"/>
    <p:sldId id="349" r:id="rId40"/>
    <p:sldId id="355" r:id="rId41"/>
    <p:sldId id="485" r:id="rId42"/>
    <p:sldId id="400" r:id="rId43"/>
    <p:sldId id="487" r:id="rId44"/>
  </p:sldIdLst>
  <p:sldSz cx="9144000" cy="5143500" type="screen16x9"/>
  <p:notesSz cx="6858000" cy="9144000"/>
  <p:embeddedFontLs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
      <p:font typeface="Lucida Sans" panose="020B0602030504020204" pitchFamily="34"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
      <p:font typeface="Segoe UI Historic" panose="020B0502040204020203" pitchFamily="34" charset="0"/>
      <p:regular r:id="rId63"/>
    </p:embeddedFont>
    <p:embeddedFont>
      <p:font typeface="Segoe UI Semibold" panose="020B0702040204020203" pitchFamily="34" charset="0"/>
      <p:bold r:id="rId64"/>
      <p:boldItalic r:id="rId65"/>
    </p:embeddedFont>
  </p:embeddedFontLst>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3"/>
    <a:srgbClr val="003064"/>
    <a:srgbClr val="00A8B4"/>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4EFDFA-CADF-4C0C-A1FD-F5F5342D3C1F}" v="43" dt="2024-05-29T14:14:52.5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0"/>
  </p:normalViewPr>
  <p:slideViewPr>
    <p:cSldViewPr showGuides="1">
      <p:cViewPr varScale="1">
        <p:scale>
          <a:sx n="117" d="100"/>
          <a:sy n="117" d="100"/>
        </p:scale>
        <p:origin x="162" y="57"/>
      </p:cViewPr>
      <p:guideLst>
        <p:guide orient="horz" pos="1620"/>
        <p:guide pos="2880"/>
      </p:guideLst>
    </p:cSldViewPr>
  </p:slideViewPr>
  <p:notesTextViewPr>
    <p:cViewPr>
      <p:scale>
        <a:sx n="100" d="100"/>
        <a:sy n="100" d="100"/>
      </p:scale>
      <p:origin x="0" y="0"/>
    </p:cViewPr>
  </p:notesTextViewPr>
  <p:notesViewPr>
    <p:cSldViewPr>
      <p:cViewPr varScale="1">
        <p:scale>
          <a:sx n="83" d="100"/>
          <a:sy n="83" d="100"/>
        </p:scale>
        <p:origin x="385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400" dirty="0">
                <a:latin typeface="Segoe Ul"/>
              </a:rPr>
              <a:t>Familienzentren in</a:t>
            </a:r>
            <a:r>
              <a:rPr lang="en-US" sz="1400" baseline="0" dirty="0">
                <a:latin typeface="Segoe Ul"/>
              </a:rPr>
              <a:t> NRW/</a:t>
            </a:r>
            <a:r>
              <a:rPr lang="en-US" sz="1400" dirty="0">
                <a:latin typeface="Segoe Ul"/>
              </a:rPr>
              <a:t>  </a:t>
            </a:r>
            <a:r>
              <a:rPr lang="en-US" sz="1400" dirty="0" err="1">
                <a:latin typeface="Segoe Ul"/>
              </a:rPr>
              <a:t>Bereich</a:t>
            </a:r>
            <a:r>
              <a:rPr lang="en-US" sz="1400" dirty="0">
                <a:latin typeface="Segoe Ul"/>
              </a:rPr>
              <a:t> West</a:t>
            </a:r>
          </a:p>
        </c:rich>
      </c:tx>
      <c:layout>
        <c:manualLayout>
          <c:xMode val="edge"/>
          <c:yMode val="edge"/>
          <c:x val="0.10401887335158189"/>
          <c:y val="2.3957881943925605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Familienzentren im Bereich West</c:v>
                </c:pt>
              </c:strCache>
            </c:strRef>
          </c:tx>
          <c:spPr>
            <a:solidFill>
              <a:schemeClr val="accent1"/>
            </a:solidFill>
            <a:ln>
              <a:solidFill>
                <a:schemeClr val="tx1"/>
              </a:solidFill>
            </a:ln>
            <a:effectLst/>
          </c:spPr>
          <c:invertIfNegative val="0"/>
          <c:dPt>
            <c:idx val="0"/>
            <c:invertIfNegative val="0"/>
            <c:bubble3D val="0"/>
            <c:spPr>
              <a:solidFill>
                <a:srgbClr val="7DB713"/>
              </a:solidFill>
              <a:ln>
                <a:solidFill>
                  <a:schemeClr val="tx1"/>
                </a:solidFill>
              </a:ln>
              <a:effectLst/>
            </c:spPr>
            <c:extLst>
              <c:ext xmlns:c16="http://schemas.microsoft.com/office/drawing/2014/chart" uri="{C3380CC4-5D6E-409C-BE32-E72D297353CC}">
                <c16:uniqueId val="{00000001-E0FA-4EEE-8FF3-125076533692}"/>
              </c:ext>
            </c:extLst>
          </c:dPt>
          <c:dPt>
            <c:idx val="1"/>
            <c:invertIfNegative val="0"/>
            <c:bubble3D val="0"/>
            <c:spPr>
              <a:solidFill>
                <a:srgbClr val="7DB713"/>
              </a:solidFill>
              <a:ln>
                <a:solidFill>
                  <a:schemeClr val="tx1"/>
                </a:solidFill>
              </a:ln>
              <a:effectLst/>
            </c:spPr>
            <c:extLst>
              <c:ext xmlns:c16="http://schemas.microsoft.com/office/drawing/2014/chart" uri="{C3380CC4-5D6E-409C-BE32-E72D297353CC}">
                <c16:uniqueId val="{00000003-E0FA-4EEE-8FF3-12507653369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davon pluskitas</c:v>
                </c:pt>
                <c:pt idx="1">
                  <c:v>davon Neu-Zertifizierungen in 2023/2024</c:v>
                </c:pt>
                <c:pt idx="2">
                  <c:v>Verbund-Zertifizierungen</c:v>
                </c:pt>
                <c:pt idx="3">
                  <c:v>Einzel-Zertifizierungen</c:v>
                </c:pt>
                <c:pt idx="4">
                  <c:v>Gesamtzahl</c:v>
                </c:pt>
              </c:strCache>
            </c:strRef>
          </c:cat>
          <c:val>
            <c:numRef>
              <c:f>Tabelle1!$B$2:$B$6</c:f>
              <c:numCache>
                <c:formatCode>General</c:formatCode>
                <c:ptCount val="5"/>
                <c:pt idx="0">
                  <c:v>11</c:v>
                </c:pt>
                <c:pt idx="1">
                  <c:v>3</c:v>
                </c:pt>
                <c:pt idx="2">
                  <c:v>2</c:v>
                </c:pt>
                <c:pt idx="3">
                  <c:v>26</c:v>
                </c:pt>
                <c:pt idx="4">
                  <c:v>28</c:v>
                </c:pt>
              </c:numCache>
            </c:numRef>
          </c:val>
          <c:extLst>
            <c:ext xmlns:c16="http://schemas.microsoft.com/office/drawing/2014/chart" uri="{C3380CC4-5D6E-409C-BE32-E72D297353CC}">
              <c16:uniqueId val="{00000004-E0FA-4EEE-8FF3-125076533692}"/>
            </c:ext>
          </c:extLst>
        </c:ser>
        <c:dLbls>
          <c:dLblPos val="outEnd"/>
          <c:showLegendKey val="0"/>
          <c:showVal val="1"/>
          <c:showCatName val="0"/>
          <c:showSerName val="0"/>
          <c:showPercent val="0"/>
          <c:showBubbleSize val="0"/>
        </c:dLbls>
        <c:gapWidth val="182"/>
        <c:axId val="371398256"/>
        <c:axId val="218673456"/>
      </c:barChart>
      <c:catAx>
        <c:axId val="3713982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8673456"/>
        <c:crosses val="autoZero"/>
        <c:auto val="1"/>
        <c:lblAlgn val="ctr"/>
        <c:lblOffset val="100"/>
        <c:noMultiLvlLbl val="0"/>
      </c:catAx>
      <c:valAx>
        <c:axId val="218673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71398256"/>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Teilnahmen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29-4AA5-981F-8DA1D488220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29-4AA5-981F-8DA1D488220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29-4AA5-981F-8DA1D488220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Erziehen ohne Schimpfen</c:v>
                </c:pt>
                <c:pt idx="1">
                  <c:v>Gesundes Essen für Kinder</c:v>
                </c:pt>
                <c:pt idx="2">
                  <c:v>Übergang Kita-Grundschule</c:v>
                </c:pt>
              </c:strCache>
            </c:strRef>
          </c:cat>
          <c:val>
            <c:numRef>
              <c:f>Tabelle1!$B$2:$B$4</c:f>
              <c:numCache>
                <c:formatCode>General</c:formatCode>
                <c:ptCount val="3"/>
                <c:pt idx="0">
                  <c:v>330</c:v>
                </c:pt>
                <c:pt idx="1">
                  <c:v>86</c:v>
                </c:pt>
                <c:pt idx="2">
                  <c:v>75</c:v>
                </c:pt>
              </c:numCache>
            </c:numRef>
          </c:val>
          <c:extLst>
            <c:ext xmlns:c16="http://schemas.microsoft.com/office/drawing/2014/chart" uri="{C3380CC4-5D6E-409C-BE32-E72D297353CC}">
              <c16:uniqueId val="{00000006-B529-4AA5-981F-8DA1D488220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accent3"/>
      </a:solid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2.jpg"/></Relationships>
</file>

<file path=ppt/diagrams/_rels/data2.xml.rels><?xml version="1.0" encoding="UTF-8" standalone="yes"?>
<Relationships xmlns="http://schemas.openxmlformats.org/package/2006/relationships"><Relationship Id="rId1" Type="http://schemas.openxmlformats.org/officeDocument/2006/relationships/image" Target="../media/image24.png"/></Relationships>
</file>

<file path=ppt/diagrams/_rels/data3.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2.jpg"/></Relationships>
</file>

<file path=ppt/diagrams/_rels/drawing2.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DEA6E0-A21F-428E-A30E-F3E5B2A72416}" type="doc">
      <dgm:prSet loTypeId="urn:microsoft.com/office/officeart/2005/8/layout/radial2" loCatId="relationship" qsTypeId="urn:microsoft.com/office/officeart/2005/8/quickstyle/simple1" qsCatId="simple" csTypeId="urn:microsoft.com/office/officeart/2005/8/colors/accent1_5" csCatId="accent1" phldr="1"/>
      <dgm:spPr/>
      <dgm:t>
        <a:bodyPr/>
        <a:lstStyle/>
        <a:p>
          <a:endParaRPr lang="de-DE"/>
        </a:p>
      </dgm:t>
    </dgm:pt>
    <dgm:pt modelId="{E5FDA37A-4D72-4146-AB5C-872049910656}">
      <dgm:prSet phldrT="[Text]"/>
      <dgm:spPr/>
      <dgm:t>
        <a:bodyPr/>
        <a:lstStyle/>
        <a:p>
          <a:pPr algn="l"/>
          <a:r>
            <a:rPr lang="de-DE" dirty="0"/>
            <a:t>   </a:t>
          </a:r>
        </a:p>
        <a:p>
          <a:pPr algn="l"/>
          <a:r>
            <a:rPr lang="de-DE" dirty="0">
              <a:latin typeface="Segoe Ul"/>
            </a:rPr>
            <a:t>   Kinder</a:t>
          </a:r>
        </a:p>
        <a:p>
          <a:pPr algn="l"/>
          <a:endParaRPr lang="de-DE" dirty="0"/>
        </a:p>
      </dgm:t>
    </dgm:pt>
    <dgm:pt modelId="{AE6C9E65-33F6-4C0B-B2CB-1957BFD6A3D2}" type="parTrans" cxnId="{B1B69EA0-9719-4B45-B747-629079B191AF}">
      <dgm:prSet/>
      <dgm:spPr/>
      <dgm:t>
        <a:bodyPr/>
        <a:lstStyle/>
        <a:p>
          <a:pPr algn="l"/>
          <a:endParaRPr lang="de-DE"/>
        </a:p>
      </dgm:t>
    </dgm:pt>
    <dgm:pt modelId="{48EAD867-E765-40FF-8848-4834E2F5DF0D}" type="sibTrans" cxnId="{B1B69EA0-9719-4B45-B747-629079B191AF}">
      <dgm:prSet/>
      <dgm:spPr/>
      <dgm:t>
        <a:bodyPr/>
        <a:lstStyle/>
        <a:p>
          <a:pPr algn="l"/>
          <a:endParaRPr lang="de-DE"/>
        </a:p>
      </dgm:t>
    </dgm:pt>
    <dgm:pt modelId="{00973E38-928F-48ED-96D3-0F2F168F883A}" type="pres">
      <dgm:prSet presAssocID="{34DEA6E0-A21F-428E-A30E-F3E5B2A72416}" presName="composite" presStyleCnt="0">
        <dgm:presLayoutVars>
          <dgm:chMax val="5"/>
          <dgm:dir/>
          <dgm:animLvl val="ctr"/>
          <dgm:resizeHandles val="exact"/>
        </dgm:presLayoutVars>
      </dgm:prSet>
      <dgm:spPr/>
    </dgm:pt>
    <dgm:pt modelId="{9D4DB264-1035-44E8-9EF7-90C47649C14D}" type="pres">
      <dgm:prSet presAssocID="{34DEA6E0-A21F-428E-A30E-F3E5B2A72416}" presName="cycle" presStyleCnt="0"/>
      <dgm:spPr/>
    </dgm:pt>
    <dgm:pt modelId="{91CA7718-07CF-4144-9B23-25BB6819FE18}" type="pres">
      <dgm:prSet presAssocID="{34DEA6E0-A21F-428E-A30E-F3E5B2A72416}" presName="centerShape" presStyleCnt="0"/>
      <dgm:spPr/>
    </dgm:pt>
    <dgm:pt modelId="{84CAD3DD-8982-4E95-8078-7D72A4A584A0}" type="pres">
      <dgm:prSet presAssocID="{34DEA6E0-A21F-428E-A30E-F3E5B2A72416}" presName="connSite" presStyleLbl="node1" presStyleIdx="0" presStyleCnt="2"/>
      <dgm:spPr/>
    </dgm:pt>
    <dgm:pt modelId="{860AAD71-2479-4284-AC7D-9308B3DB6ED9}" type="pres">
      <dgm:prSet presAssocID="{34DEA6E0-A21F-428E-A30E-F3E5B2A72416}" presName="visible" presStyleLbl="node1" presStyleIdx="0" presStyleCnt="2" custLinFactNeighborX="3574" custLinFactNeighborY="-8525"/>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3CA1AB42-5453-41C0-987F-1015F857483F}" type="pres">
      <dgm:prSet presAssocID="{AE6C9E65-33F6-4C0B-B2CB-1957BFD6A3D2}" presName="Name25" presStyleLbl="parChTrans1D1" presStyleIdx="0" presStyleCnt="1"/>
      <dgm:spPr/>
    </dgm:pt>
    <dgm:pt modelId="{2A50B140-A78A-44BC-9959-658963D4738F}" type="pres">
      <dgm:prSet presAssocID="{E5FDA37A-4D72-4146-AB5C-872049910656}" presName="node" presStyleCnt="0"/>
      <dgm:spPr/>
    </dgm:pt>
    <dgm:pt modelId="{2C5CBC49-3185-46FC-8F20-2BA372016E72}" type="pres">
      <dgm:prSet presAssocID="{E5FDA37A-4D72-4146-AB5C-872049910656}" presName="parentNode" presStyleLbl="node1" presStyleIdx="1" presStyleCnt="2" custLinFactNeighborX="33302" custLinFactNeighborY="-20216">
        <dgm:presLayoutVars>
          <dgm:chMax val="1"/>
          <dgm:bulletEnabled val="1"/>
        </dgm:presLayoutVars>
      </dgm:prSet>
      <dgm:spPr/>
    </dgm:pt>
    <dgm:pt modelId="{1F065615-F986-4A85-8905-97D64C1F6EE5}" type="pres">
      <dgm:prSet presAssocID="{E5FDA37A-4D72-4146-AB5C-872049910656}" presName="childNode" presStyleLbl="revTx" presStyleIdx="0" presStyleCnt="0">
        <dgm:presLayoutVars>
          <dgm:bulletEnabled val="1"/>
        </dgm:presLayoutVars>
      </dgm:prSet>
      <dgm:spPr/>
    </dgm:pt>
  </dgm:ptLst>
  <dgm:cxnLst>
    <dgm:cxn modelId="{BA6DAD21-CE0A-45E1-857A-97E80FC0549C}" type="presOf" srcId="{34DEA6E0-A21F-428E-A30E-F3E5B2A72416}" destId="{00973E38-928F-48ED-96D3-0F2F168F883A}" srcOrd="0" destOrd="0" presId="urn:microsoft.com/office/officeart/2005/8/layout/radial2"/>
    <dgm:cxn modelId="{A222C531-4641-4B66-9B8F-8B9D5637637A}" type="presOf" srcId="{AE6C9E65-33F6-4C0B-B2CB-1957BFD6A3D2}" destId="{3CA1AB42-5453-41C0-987F-1015F857483F}" srcOrd="0" destOrd="0" presId="urn:microsoft.com/office/officeart/2005/8/layout/radial2"/>
    <dgm:cxn modelId="{11395168-E602-4946-BC78-F651F2E1E9C5}" type="presOf" srcId="{E5FDA37A-4D72-4146-AB5C-872049910656}" destId="{2C5CBC49-3185-46FC-8F20-2BA372016E72}" srcOrd="0" destOrd="0" presId="urn:microsoft.com/office/officeart/2005/8/layout/radial2"/>
    <dgm:cxn modelId="{B1B69EA0-9719-4B45-B747-629079B191AF}" srcId="{34DEA6E0-A21F-428E-A30E-F3E5B2A72416}" destId="{E5FDA37A-4D72-4146-AB5C-872049910656}" srcOrd="0" destOrd="0" parTransId="{AE6C9E65-33F6-4C0B-B2CB-1957BFD6A3D2}" sibTransId="{48EAD867-E765-40FF-8848-4834E2F5DF0D}"/>
    <dgm:cxn modelId="{866970AC-94F7-4F6C-A1C9-B5BC7F59053A}" type="presParOf" srcId="{00973E38-928F-48ED-96D3-0F2F168F883A}" destId="{9D4DB264-1035-44E8-9EF7-90C47649C14D}" srcOrd="0" destOrd="0" presId="urn:microsoft.com/office/officeart/2005/8/layout/radial2"/>
    <dgm:cxn modelId="{22024860-EF1C-4539-977E-3588401774B5}" type="presParOf" srcId="{9D4DB264-1035-44E8-9EF7-90C47649C14D}" destId="{91CA7718-07CF-4144-9B23-25BB6819FE18}" srcOrd="0" destOrd="0" presId="urn:microsoft.com/office/officeart/2005/8/layout/radial2"/>
    <dgm:cxn modelId="{6EAB0BB7-0212-4B2B-8969-5D0D9188205C}" type="presParOf" srcId="{91CA7718-07CF-4144-9B23-25BB6819FE18}" destId="{84CAD3DD-8982-4E95-8078-7D72A4A584A0}" srcOrd="0" destOrd="0" presId="urn:microsoft.com/office/officeart/2005/8/layout/radial2"/>
    <dgm:cxn modelId="{F2B8E026-A4EE-4FD7-B733-9F518CC4079F}" type="presParOf" srcId="{91CA7718-07CF-4144-9B23-25BB6819FE18}" destId="{860AAD71-2479-4284-AC7D-9308B3DB6ED9}" srcOrd="1" destOrd="0" presId="urn:microsoft.com/office/officeart/2005/8/layout/radial2"/>
    <dgm:cxn modelId="{3A6BEC17-39FB-4CDE-9106-95D0DF07C588}" type="presParOf" srcId="{9D4DB264-1035-44E8-9EF7-90C47649C14D}" destId="{3CA1AB42-5453-41C0-987F-1015F857483F}" srcOrd="1" destOrd="0" presId="urn:microsoft.com/office/officeart/2005/8/layout/radial2"/>
    <dgm:cxn modelId="{78C039AA-3BFC-4EAB-964D-26EDA56CE18D}" type="presParOf" srcId="{9D4DB264-1035-44E8-9EF7-90C47649C14D}" destId="{2A50B140-A78A-44BC-9959-658963D4738F}" srcOrd="2" destOrd="0" presId="urn:microsoft.com/office/officeart/2005/8/layout/radial2"/>
    <dgm:cxn modelId="{01C03DBE-1EED-4E84-8DA6-C7858B752885}" type="presParOf" srcId="{2A50B140-A78A-44BC-9959-658963D4738F}" destId="{2C5CBC49-3185-46FC-8F20-2BA372016E72}" srcOrd="0" destOrd="0" presId="urn:microsoft.com/office/officeart/2005/8/layout/radial2"/>
    <dgm:cxn modelId="{8F5EFA70-4567-4BD5-A019-515ECDD5259F}" type="presParOf" srcId="{2A50B140-A78A-44BC-9959-658963D4738F}" destId="{1F065615-F986-4A85-8905-97D64C1F6EE5}"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EA6E0-A21F-428E-A30E-F3E5B2A72416}" type="doc">
      <dgm:prSet loTypeId="urn:microsoft.com/office/officeart/2005/8/layout/radial2" loCatId="relationship" qsTypeId="urn:microsoft.com/office/officeart/2005/8/quickstyle/simple1" qsCatId="simple" csTypeId="urn:microsoft.com/office/officeart/2005/8/colors/accent1_5" csCatId="accent1" phldr="1"/>
      <dgm:spPr/>
      <dgm:t>
        <a:bodyPr/>
        <a:lstStyle/>
        <a:p>
          <a:endParaRPr lang="de-DE"/>
        </a:p>
      </dgm:t>
    </dgm:pt>
    <dgm:pt modelId="{097B79C2-674B-4D8A-B5EA-855C44382178}">
      <dgm:prSet phldrT="[Text]"/>
      <dgm:spPr/>
      <dgm:t>
        <a:bodyPr/>
        <a:lstStyle/>
        <a:p>
          <a:pPr algn="l"/>
          <a:r>
            <a:rPr lang="de-DE" dirty="0">
              <a:latin typeface="Segoe Ul"/>
            </a:rPr>
            <a:t>Eltern/ Familien</a:t>
          </a:r>
        </a:p>
      </dgm:t>
    </dgm:pt>
    <dgm:pt modelId="{8D672C9D-B10A-4452-A155-39AB5598D1F1}" type="parTrans" cxnId="{14B07F32-3CAB-41D7-AF5B-0C5C695EEB04}">
      <dgm:prSet/>
      <dgm:spPr/>
      <dgm:t>
        <a:bodyPr/>
        <a:lstStyle/>
        <a:p>
          <a:pPr algn="l"/>
          <a:endParaRPr lang="de-DE"/>
        </a:p>
      </dgm:t>
    </dgm:pt>
    <dgm:pt modelId="{C72C4F77-AA23-4962-B0A8-2E2F7FFED576}" type="sibTrans" cxnId="{14B07F32-3CAB-41D7-AF5B-0C5C695EEB04}">
      <dgm:prSet/>
      <dgm:spPr/>
      <dgm:t>
        <a:bodyPr/>
        <a:lstStyle/>
        <a:p>
          <a:pPr algn="l"/>
          <a:endParaRPr lang="de-DE"/>
        </a:p>
      </dgm:t>
    </dgm:pt>
    <dgm:pt modelId="{00973E38-928F-48ED-96D3-0F2F168F883A}" type="pres">
      <dgm:prSet presAssocID="{34DEA6E0-A21F-428E-A30E-F3E5B2A72416}" presName="composite" presStyleCnt="0">
        <dgm:presLayoutVars>
          <dgm:chMax val="5"/>
          <dgm:dir/>
          <dgm:animLvl val="ctr"/>
          <dgm:resizeHandles val="exact"/>
        </dgm:presLayoutVars>
      </dgm:prSet>
      <dgm:spPr/>
    </dgm:pt>
    <dgm:pt modelId="{9D4DB264-1035-44E8-9EF7-90C47649C14D}" type="pres">
      <dgm:prSet presAssocID="{34DEA6E0-A21F-428E-A30E-F3E5B2A72416}" presName="cycle" presStyleCnt="0"/>
      <dgm:spPr/>
    </dgm:pt>
    <dgm:pt modelId="{91CA7718-07CF-4144-9B23-25BB6819FE18}" type="pres">
      <dgm:prSet presAssocID="{34DEA6E0-A21F-428E-A30E-F3E5B2A72416}" presName="centerShape" presStyleCnt="0"/>
      <dgm:spPr/>
    </dgm:pt>
    <dgm:pt modelId="{84CAD3DD-8982-4E95-8078-7D72A4A584A0}" type="pres">
      <dgm:prSet presAssocID="{34DEA6E0-A21F-428E-A30E-F3E5B2A72416}" presName="connSite" presStyleLbl="node1" presStyleIdx="0" presStyleCnt="2"/>
      <dgm:spPr/>
    </dgm:pt>
    <dgm:pt modelId="{860AAD71-2479-4284-AC7D-9308B3DB6ED9}" type="pres">
      <dgm:prSet presAssocID="{34DEA6E0-A21F-428E-A30E-F3E5B2A72416}" presName="visible" presStyleLbl="node1" presStyleIdx="0" presStyleCnt="2" custLinFactX="-1896" custLinFactNeighborX="-100000" custLinFactNeighborY="-13851"/>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dgm:spPr>
    </dgm:pt>
    <dgm:pt modelId="{9C5FB267-D71B-4D52-BC7D-77435BCFDEE3}" type="pres">
      <dgm:prSet presAssocID="{8D672C9D-B10A-4452-A155-39AB5598D1F1}" presName="Name25" presStyleLbl="parChTrans1D1" presStyleIdx="0" presStyleCnt="1"/>
      <dgm:spPr/>
    </dgm:pt>
    <dgm:pt modelId="{6C70A65E-E956-4F58-AB20-8CAB7D6D572E}" type="pres">
      <dgm:prSet presAssocID="{097B79C2-674B-4D8A-B5EA-855C44382178}" presName="node" presStyleCnt="0"/>
      <dgm:spPr/>
    </dgm:pt>
    <dgm:pt modelId="{4C61B215-4B50-4F8C-A712-49F84276A82A}" type="pres">
      <dgm:prSet presAssocID="{097B79C2-674B-4D8A-B5EA-855C44382178}" presName="parentNode" presStyleLbl="node1" presStyleIdx="1" presStyleCnt="2" custLinFactNeighborX="19108" custLinFactNeighborY="-5231">
        <dgm:presLayoutVars>
          <dgm:chMax val="1"/>
          <dgm:bulletEnabled val="1"/>
        </dgm:presLayoutVars>
      </dgm:prSet>
      <dgm:spPr/>
    </dgm:pt>
    <dgm:pt modelId="{CEFF46BA-EA41-40BE-9A99-9BA40A6E370D}" type="pres">
      <dgm:prSet presAssocID="{097B79C2-674B-4D8A-B5EA-855C44382178}" presName="childNode" presStyleLbl="revTx" presStyleIdx="0" presStyleCnt="0">
        <dgm:presLayoutVars>
          <dgm:bulletEnabled val="1"/>
        </dgm:presLayoutVars>
      </dgm:prSet>
      <dgm:spPr/>
    </dgm:pt>
  </dgm:ptLst>
  <dgm:cxnLst>
    <dgm:cxn modelId="{BA6DAD21-CE0A-45E1-857A-97E80FC0549C}" type="presOf" srcId="{34DEA6E0-A21F-428E-A30E-F3E5B2A72416}" destId="{00973E38-928F-48ED-96D3-0F2F168F883A}" srcOrd="0" destOrd="0" presId="urn:microsoft.com/office/officeart/2005/8/layout/radial2"/>
    <dgm:cxn modelId="{14B07F32-3CAB-41D7-AF5B-0C5C695EEB04}" srcId="{34DEA6E0-A21F-428E-A30E-F3E5B2A72416}" destId="{097B79C2-674B-4D8A-B5EA-855C44382178}" srcOrd="0" destOrd="0" parTransId="{8D672C9D-B10A-4452-A155-39AB5598D1F1}" sibTransId="{C72C4F77-AA23-4962-B0A8-2E2F7FFED576}"/>
    <dgm:cxn modelId="{D7708049-38BD-43EA-976D-782BA91D4C85}" type="presOf" srcId="{097B79C2-674B-4D8A-B5EA-855C44382178}" destId="{4C61B215-4B50-4F8C-A712-49F84276A82A}" srcOrd="0" destOrd="0" presId="urn:microsoft.com/office/officeart/2005/8/layout/radial2"/>
    <dgm:cxn modelId="{4A2A124C-E73C-4A6C-ADBC-ADF8685F8901}" type="presOf" srcId="{8D672C9D-B10A-4452-A155-39AB5598D1F1}" destId="{9C5FB267-D71B-4D52-BC7D-77435BCFDEE3}" srcOrd="0" destOrd="0" presId="urn:microsoft.com/office/officeart/2005/8/layout/radial2"/>
    <dgm:cxn modelId="{866970AC-94F7-4F6C-A1C9-B5BC7F59053A}" type="presParOf" srcId="{00973E38-928F-48ED-96D3-0F2F168F883A}" destId="{9D4DB264-1035-44E8-9EF7-90C47649C14D}" srcOrd="0" destOrd="0" presId="urn:microsoft.com/office/officeart/2005/8/layout/radial2"/>
    <dgm:cxn modelId="{22024860-EF1C-4539-977E-3588401774B5}" type="presParOf" srcId="{9D4DB264-1035-44E8-9EF7-90C47649C14D}" destId="{91CA7718-07CF-4144-9B23-25BB6819FE18}" srcOrd="0" destOrd="0" presId="urn:microsoft.com/office/officeart/2005/8/layout/radial2"/>
    <dgm:cxn modelId="{6EAB0BB7-0212-4B2B-8969-5D0D9188205C}" type="presParOf" srcId="{91CA7718-07CF-4144-9B23-25BB6819FE18}" destId="{84CAD3DD-8982-4E95-8078-7D72A4A584A0}" srcOrd="0" destOrd="0" presId="urn:microsoft.com/office/officeart/2005/8/layout/radial2"/>
    <dgm:cxn modelId="{F2B8E026-A4EE-4FD7-B733-9F518CC4079F}" type="presParOf" srcId="{91CA7718-07CF-4144-9B23-25BB6819FE18}" destId="{860AAD71-2479-4284-AC7D-9308B3DB6ED9}" srcOrd="1" destOrd="0" presId="urn:microsoft.com/office/officeart/2005/8/layout/radial2"/>
    <dgm:cxn modelId="{3B3A2CC4-84F0-42CD-BCAB-C1982A6C9749}" type="presParOf" srcId="{9D4DB264-1035-44E8-9EF7-90C47649C14D}" destId="{9C5FB267-D71B-4D52-BC7D-77435BCFDEE3}" srcOrd="1" destOrd="0" presId="urn:microsoft.com/office/officeart/2005/8/layout/radial2"/>
    <dgm:cxn modelId="{41D1A487-23AB-4562-A92C-014EF28EC366}" type="presParOf" srcId="{9D4DB264-1035-44E8-9EF7-90C47649C14D}" destId="{6C70A65E-E956-4F58-AB20-8CAB7D6D572E}" srcOrd="2" destOrd="0" presId="urn:microsoft.com/office/officeart/2005/8/layout/radial2"/>
    <dgm:cxn modelId="{E8E55AEF-36A4-4AEC-BE18-4F27849D6598}" type="presParOf" srcId="{6C70A65E-E956-4F58-AB20-8CAB7D6D572E}" destId="{4C61B215-4B50-4F8C-A712-49F84276A82A}" srcOrd="0" destOrd="0" presId="urn:microsoft.com/office/officeart/2005/8/layout/radial2"/>
    <dgm:cxn modelId="{1E67CA1E-3FF2-41D2-9367-0F9259A83E02}" type="presParOf" srcId="{6C70A65E-E956-4F58-AB20-8CAB7D6D572E}" destId="{CEFF46BA-EA41-40BE-9A99-9BA40A6E370D}"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DEA6E0-A21F-428E-A30E-F3E5B2A72416}" type="doc">
      <dgm:prSet loTypeId="urn:microsoft.com/office/officeart/2005/8/layout/radial2" loCatId="relationship" qsTypeId="urn:microsoft.com/office/officeart/2005/8/quickstyle/simple1" qsCatId="simple" csTypeId="urn:microsoft.com/office/officeart/2005/8/colors/accent1_5" csCatId="accent1" phldr="1"/>
      <dgm:spPr/>
      <dgm:t>
        <a:bodyPr/>
        <a:lstStyle/>
        <a:p>
          <a:endParaRPr lang="de-DE"/>
        </a:p>
      </dgm:t>
    </dgm:pt>
    <dgm:pt modelId="{8CF0274B-236F-4820-B790-0761A4019D2C}">
      <dgm:prSet phldrT="[Text]"/>
      <dgm:spPr/>
      <dgm:t>
        <a:bodyPr/>
        <a:lstStyle/>
        <a:p>
          <a:pPr algn="l"/>
          <a:r>
            <a:rPr lang="de-DE" dirty="0">
              <a:latin typeface="Segoe UI "/>
            </a:rPr>
            <a:t>Fachkräfte</a:t>
          </a:r>
        </a:p>
      </dgm:t>
    </dgm:pt>
    <dgm:pt modelId="{FD99C45D-04E2-421C-BAF6-C74C0E3C0483}" type="parTrans" cxnId="{81762E8E-2E73-4399-9D0E-659F4F8473BE}">
      <dgm:prSet/>
      <dgm:spPr/>
      <dgm:t>
        <a:bodyPr/>
        <a:lstStyle/>
        <a:p>
          <a:pPr algn="l"/>
          <a:endParaRPr lang="de-DE"/>
        </a:p>
      </dgm:t>
    </dgm:pt>
    <dgm:pt modelId="{6A19C99C-D1E8-415B-B3A1-DDE5756F75D5}" type="sibTrans" cxnId="{81762E8E-2E73-4399-9D0E-659F4F8473BE}">
      <dgm:prSet/>
      <dgm:spPr/>
      <dgm:t>
        <a:bodyPr/>
        <a:lstStyle/>
        <a:p>
          <a:pPr algn="l"/>
          <a:endParaRPr lang="de-DE"/>
        </a:p>
      </dgm:t>
    </dgm:pt>
    <dgm:pt modelId="{00973E38-928F-48ED-96D3-0F2F168F883A}" type="pres">
      <dgm:prSet presAssocID="{34DEA6E0-A21F-428E-A30E-F3E5B2A72416}" presName="composite" presStyleCnt="0">
        <dgm:presLayoutVars>
          <dgm:chMax val="5"/>
          <dgm:dir/>
          <dgm:animLvl val="ctr"/>
          <dgm:resizeHandles val="exact"/>
        </dgm:presLayoutVars>
      </dgm:prSet>
      <dgm:spPr/>
    </dgm:pt>
    <dgm:pt modelId="{9D4DB264-1035-44E8-9EF7-90C47649C14D}" type="pres">
      <dgm:prSet presAssocID="{34DEA6E0-A21F-428E-A30E-F3E5B2A72416}" presName="cycle" presStyleCnt="0"/>
      <dgm:spPr/>
    </dgm:pt>
    <dgm:pt modelId="{91CA7718-07CF-4144-9B23-25BB6819FE18}" type="pres">
      <dgm:prSet presAssocID="{34DEA6E0-A21F-428E-A30E-F3E5B2A72416}" presName="centerShape" presStyleCnt="0"/>
      <dgm:spPr/>
    </dgm:pt>
    <dgm:pt modelId="{84CAD3DD-8982-4E95-8078-7D72A4A584A0}" type="pres">
      <dgm:prSet presAssocID="{34DEA6E0-A21F-428E-A30E-F3E5B2A72416}" presName="connSite" presStyleLbl="node1" presStyleIdx="0" presStyleCnt="2"/>
      <dgm:spPr/>
    </dgm:pt>
    <dgm:pt modelId="{860AAD71-2479-4284-AC7D-9308B3DB6ED9}" type="pres">
      <dgm:prSet presAssocID="{34DEA6E0-A21F-428E-A30E-F3E5B2A72416}" presName="visible" presStyleLbl="node1" presStyleIdx="0" presStyleCnt="2" custLinFactNeighborX="20450" custLinFactNeighborY="6542"/>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1241E09D-EC6C-4D25-85CF-C9ED05BE69D2}" type="pres">
      <dgm:prSet presAssocID="{FD99C45D-04E2-421C-BAF6-C74C0E3C0483}" presName="Name25" presStyleLbl="parChTrans1D1" presStyleIdx="0" presStyleCnt="1"/>
      <dgm:spPr/>
    </dgm:pt>
    <dgm:pt modelId="{39209871-1808-4E3E-90E1-EFB3B73B1DD4}" type="pres">
      <dgm:prSet presAssocID="{8CF0274B-236F-4820-B790-0761A4019D2C}" presName="node" presStyleCnt="0"/>
      <dgm:spPr/>
    </dgm:pt>
    <dgm:pt modelId="{4D39E638-D7E5-4158-9136-9A23BCAA50D6}" type="pres">
      <dgm:prSet presAssocID="{8CF0274B-236F-4820-B790-0761A4019D2C}" presName="parentNode" presStyleLbl="node1" presStyleIdx="1" presStyleCnt="2" custLinFactNeighborX="25695" custLinFactNeighborY="5480">
        <dgm:presLayoutVars>
          <dgm:chMax val="1"/>
          <dgm:bulletEnabled val="1"/>
        </dgm:presLayoutVars>
      </dgm:prSet>
      <dgm:spPr/>
    </dgm:pt>
    <dgm:pt modelId="{D0A96C33-5B8D-4799-9F0C-3DEB3D65BCCD}" type="pres">
      <dgm:prSet presAssocID="{8CF0274B-236F-4820-B790-0761A4019D2C}" presName="childNode" presStyleLbl="revTx" presStyleIdx="0" presStyleCnt="0">
        <dgm:presLayoutVars>
          <dgm:bulletEnabled val="1"/>
        </dgm:presLayoutVars>
      </dgm:prSet>
      <dgm:spPr/>
    </dgm:pt>
  </dgm:ptLst>
  <dgm:cxnLst>
    <dgm:cxn modelId="{BA6DAD21-CE0A-45E1-857A-97E80FC0549C}" type="presOf" srcId="{34DEA6E0-A21F-428E-A30E-F3E5B2A72416}" destId="{00973E38-928F-48ED-96D3-0F2F168F883A}" srcOrd="0" destOrd="0" presId="urn:microsoft.com/office/officeart/2005/8/layout/radial2"/>
    <dgm:cxn modelId="{81762E8E-2E73-4399-9D0E-659F4F8473BE}" srcId="{34DEA6E0-A21F-428E-A30E-F3E5B2A72416}" destId="{8CF0274B-236F-4820-B790-0761A4019D2C}" srcOrd="0" destOrd="0" parTransId="{FD99C45D-04E2-421C-BAF6-C74C0E3C0483}" sibTransId="{6A19C99C-D1E8-415B-B3A1-DDE5756F75D5}"/>
    <dgm:cxn modelId="{8960A2B5-4DDB-4A7D-87F1-FE393ABD88B4}" type="presOf" srcId="{FD99C45D-04E2-421C-BAF6-C74C0E3C0483}" destId="{1241E09D-EC6C-4D25-85CF-C9ED05BE69D2}" srcOrd="0" destOrd="0" presId="urn:microsoft.com/office/officeart/2005/8/layout/radial2"/>
    <dgm:cxn modelId="{AFCEFEC7-1E4C-4793-BB8B-F5D4A395FB8F}" type="presOf" srcId="{8CF0274B-236F-4820-B790-0761A4019D2C}" destId="{4D39E638-D7E5-4158-9136-9A23BCAA50D6}" srcOrd="0" destOrd="0" presId="urn:microsoft.com/office/officeart/2005/8/layout/radial2"/>
    <dgm:cxn modelId="{866970AC-94F7-4F6C-A1C9-B5BC7F59053A}" type="presParOf" srcId="{00973E38-928F-48ED-96D3-0F2F168F883A}" destId="{9D4DB264-1035-44E8-9EF7-90C47649C14D}" srcOrd="0" destOrd="0" presId="urn:microsoft.com/office/officeart/2005/8/layout/radial2"/>
    <dgm:cxn modelId="{22024860-EF1C-4539-977E-3588401774B5}" type="presParOf" srcId="{9D4DB264-1035-44E8-9EF7-90C47649C14D}" destId="{91CA7718-07CF-4144-9B23-25BB6819FE18}" srcOrd="0" destOrd="0" presId="urn:microsoft.com/office/officeart/2005/8/layout/radial2"/>
    <dgm:cxn modelId="{6EAB0BB7-0212-4B2B-8969-5D0D9188205C}" type="presParOf" srcId="{91CA7718-07CF-4144-9B23-25BB6819FE18}" destId="{84CAD3DD-8982-4E95-8078-7D72A4A584A0}" srcOrd="0" destOrd="0" presId="urn:microsoft.com/office/officeart/2005/8/layout/radial2"/>
    <dgm:cxn modelId="{F2B8E026-A4EE-4FD7-B733-9F518CC4079F}" type="presParOf" srcId="{91CA7718-07CF-4144-9B23-25BB6819FE18}" destId="{860AAD71-2479-4284-AC7D-9308B3DB6ED9}" srcOrd="1" destOrd="0" presId="urn:microsoft.com/office/officeart/2005/8/layout/radial2"/>
    <dgm:cxn modelId="{0BBE6517-AF0A-4445-B6E4-E61AB8808C7B}" type="presParOf" srcId="{9D4DB264-1035-44E8-9EF7-90C47649C14D}" destId="{1241E09D-EC6C-4D25-85CF-C9ED05BE69D2}" srcOrd="1" destOrd="0" presId="urn:microsoft.com/office/officeart/2005/8/layout/radial2"/>
    <dgm:cxn modelId="{17A4B738-D179-4F9F-BA82-13C3001F3216}" type="presParOf" srcId="{9D4DB264-1035-44E8-9EF7-90C47649C14D}" destId="{39209871-1808-4E3E-90E1-EFB3B73B1DD4}" srcOrd="2" destOrd="0" presId="urn:microsoft.com/office/officeart/2005/8/layout/radial2"/>
    <dgm:cxn modelId="{A140820F-692F-4523-93EF-1DAEF69960C5}" type="presParOf" srcId="{39209871-1808-4E3E-90E1-EFB3B73B1DD4}" destId="{4D39E638-D7E5-4158-9136-9A23BCAA50D6}" srcOrd="0" destOrd="0" presId="urn:microsoft.com/office/officeart/2005/8/layout/radial2"/>
    <dgm:cxn modelId="{5244A77A-B91F-43D9-827B-B85444CBBF76}" type="presParOf" srcId="{39209871-1808-4E3E-90E1-EFB3B73B1DD4}" destId="{D0A96C33-5B8D-4799-9F0C-3DEB3D65BCCD}"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1AB42-5453-41C0-987F-1015F857483F}">
      <dsp:nvSpPr>
        <dsp:cNvPr id="0" name=""/>
        <dsp:cNvSpPr/>
      </dsp:nvSpPr>
      <dsp:spPr>
        <a:xfrm rot="21230091">
          <a:off x="1888969" y="1437679"/>
          <a:ext cx="1062019" cy="67060"/>
        </a:xfrm>
        <a:custGeom>
          <a:avLst/>
          <a:gdLst/>
          <a:ahLst/>
          <a:cxnLst/>
          <a:rect l="0" t="0" r="0" b="0"/>
          <a:pathLst>
            <a:path>
              <a:moveTo>
                <a:pt x="0" y="33530"/>
              </a:moveTo>
              <a:lnTo>
                <a:pt x="1062019" y="3353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0AAD71-2479-4284-AC7D-9308B3DB6ED9}">
      <dsp:nvSpPr>
        <dsp:cNvPr id="0" name=""/>
        <dsp:cNvSpPr/>
      </dsp:nvSpPr>
      <dsp:spPr>
        <a:xfrm>
          <a:off x="80667" y="310414"/>
          <a:ext cx="2224563" cy="222456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5CBC49-3185-46FC-8F20-2BA372016E72}">
      <dsp:nvSpPr>
        <dsp:cNvPr id="0" name=""/>
        <dsp:cNvSpPr/>
      </dsp:nvSpPr>
      <dsp:spPr>
        <a:xfrm>
          <a:off x="2944057" y="675140"/>
          <a:ext cx="1334738" cy="1334738"/>
        </a:xfrm>
        <a:prstGeom prst="ellips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de-DE" sz="1600" kern="1200" dirty="0"/>
            <a:t>   </a:t>
          </a:r>
        </a:p>
        <a:p>
          <a:pPr marL="0" lvl="0" indent="0" algn="l" defTabSz="711200">
            <a:lnSpc>
              <a:spcPct val="90000"/>
            </a:lnSpc>
            <a:spcBef>
              <a:spcPct val="0"/>
            </a:spcBef>
            <a:spcAft>
              <a:spcPct val="35000"/>
            </a:spcAft>
            <a:buNone/>
          </a:pPr>
          <a:r>
            <a:rPr lang="de-DE" sz="1600" kern="1200" dirty="0">
              <a:latin typeface="Segoe Ul"/>
            </a:rPr>
            <a:t>   Kinder</a:t>
          </a:r>
        </a:p>
        <a:p>
          <a:pPr marL="0" lvl="0" indent="0" algn="l" defTabSz="711200">
            <a:lnSpc>
              <a:spcPct val="90000"/>
            </a:lnSpc>
            <a:spcBef>
              <a:spcPct val="0"/>
            </a:spcBef>
            <a:spcAft>
              <a:spcPct val="35000"/>
            </a:spcAft>
            <a:buNone/>
          </a:pPr>
          <a:endParaRPr lang="de-DE" sz="1600" kern="1200" dirty="0"/>
        </a:p>
      </dsp:txBody>
      <dsp:txXfrm>
        <a:off x="3139525" y="870608"/>
        <a:ext cx="943802" cy="943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5FB267-D71B-4D52-BC7D-77435BCFDEE3}">
      <dsp:nvSpPr>
        <dsp:cNvPr id="0" name=""/>
        <dsp:cNvSpPr/>
      </dsp:nvSpPr>
      <dsp:spPr>
        <a:xfrm rot="21496456">
          <a:off x="1819685" y="1501956"/>
          <a:ext cx="839089" cy="66972"/>
        </a:xfrm>
        <a:custGeom>
          <a:avLst/>
          <a:gdLst/>
          <a:ahLst/>
          <a:cxnLst/>
          <a:rect l="0" t="0" r="0" b="0"/>
          <a:pathLst>
            <a:path>
              <a:moveTo>
                <a:pt x="0" y="33486"/>
              </a:moveTo>
              <a:lnTo>
                <a:pt x="839089" y="3348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0AAD71-2479-4284-AC7D-9308B3DB6ED9}">
      <dsp:nvSpPr>
        <dsp:cNvPr id="0" name=""/>
        <dsp:cNvSpPr/>
      </dsp:nvSpPr>
      <dsp:spPr>
        <a:xfrm>
          <a:off x="0" y="204046"/>
          <a:ext cx="2140297" cy="21402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61B215-4B50-4F8C-A712-49F84276A82A}">
      <dsp:nvSpPr>
        <dsp:cNvPr id="0" name=""/>
        <dsp:cNvSpPr/>
      </dsp:nvSpPr>
      <dsp:spPr>
        <a:xfrm>
          <a:off x="2658294" y="861382"/>
          <a:ext cx="1284178" cy="1284178"/>
        </a:xfrm>
        <a:prstGeom prst="ellips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l" defTabSz="844550">
            <a:lnSpc>
              <a:spcPct val="90000"/>
            </a:lnSpc>
            <a:spcBef>
              <a:spcPct val="0"/>
            </a:spcBef>
            <a:spcAft>
              <a:spcPct val="35000"/>
            </a:spcAft>
            <a:buNone/>
          </a:pPr>
          <a:r>
            <a:rPr lang="de-DE" sz="1900" kern="1200" dirty="0">
              <a:latin typeface="Segoe Ul"/>
            </a:rPr>
            <a:t>Eltern/ Familien</a:t>
          </a:r>
        </a:p>
      </dsp:txBody>
      <dsp:txXfrm>
        <a:off x="2846358" y="1049446"/>
        <a:ext cx="908050" cy="9080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1E09D-EC6C-4D25-85CF-C9ED05BE69D2}">
      <dsp:nvSpPr>
        <dsp:cNvPr id="0" name=""/>
        <dsp:cNvSpPr/>
      </dsp:nvSpPr>
      <dsp:spPr>
        <a:xfrm rot="105958">
          <a:off x="2076357" y="1867759"/>
          <a:ext cx="1017399" cy="67324"/>
        </a:xfrm>
        <a:custGeom>
          <a:avLst/>
          <a:gdLst/>
          <a:ahLst/>
          <a:cxnLst/>
          <a:rect l="0" t="0" r="0" b="0"/>
          <a:pathLst>
            <a:path>
              <a:moveTo>
                <a:pt x="0" y="33662"/>
              </a:moveTo>
              <a:lnTo>
                <a:pt x="1017399" y="336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0AAD71-2479-4284-AC7D-9308B3DB6ED9}">
      <dsp:nvSpPr>
        <dsp:cNvPr id="0" name=""/>
        <dsp:cNvSpPr/>
      </dsp:nvSpPr>
      <dsp:spPr>
        <a:xfrm>
          <a:off x="500867" y="798548"/>
          <a:ext cx="2441103" cy="244110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39E638-D7E5-4158-9136-9A23BCAA50D6}">
      <dsp:nvSpPr>
        <dsp:cNvPr id="0" name=""/>
        <dsp:cNvSpPr/>
      </dsp:nvSpPr>
      <dsp:spPr>
        <a:xfrm>
          <a:off x="3093167" y="1207335"/>
          <a:ext cx="1464661" cy="1464661"/>
        </a:xfrm>
        <a:prstGeom prst="ellipse">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l" defTabSz="755650">
            <a:lnSpc>
              <a:spcPct val="90000"/>
            </a:lnSpc>
            <a:spcBef>
              <a:spcPct val="0"/>
            </a:spcBef>
            <a:spcAft>
              <a:spcPct val="35000"/>
            </a:spcAft>
            <a:buNone/>
          </a:pPr>
          <a:r>
            <a:rPr lang="de-DE" sz="1700" kern="1200" dirty="0">
              <a:latin typeface="Segoe UI "/>
            </a:rPr>
            <a:t>Fachkräfte</a:t>
          </a:r>
        </a:p>
      </dsp:txBody>
      <dsp:txXfrm>
        <a:off x="3307662" y="1421830"/>
        <a:ext cx="1035671" cy="1035671"/>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E8809CE-D003-4BC0-95F7-1FCACDAAA78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65882BAE-86BC-45F1-85C3-63DD05D933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627803-A80E-4FD8-AAE0-E4AB4BFDD7C4}" type="datetimeFigureOut">
              <a:rPr lang="de-DE" smtClean="0"/>
              <a:t>03.06.2024</a:t>
            </a:fld>
            <a:endParaRPr lang="de-DE"/>
          </a:p>
        </p:txBody>
      </p:sp>
      <p:sp>
        <p:nvSpPr>
          <p:cNvPr id="4" name="Fußzeilenplatzhalter 3">
            <a:extLst>
              <a:ext uri="{FF2B5EF4-FFF2-40B4-BE49-F238E27FC236}">
                <a16:creationId xmlns:a16="http://schemas.microsoft.com/office/drawing/2014/main" id="{E39A5185-4DD9-481C-A743-3E20458367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551EA35-2B94-4F1A-856D-18F03A6039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DF7160F-7C44-4275-8D8B-BB490230B3E2}" type="slidenum">
              <a:rPr lang="de-DE" smtClean="0"/>
              <a:t>‹Nr.›</a:t>
            </a:fld>
            <a:endParaRPr lang="de-DE"/>
          </a:p>
        </p:txBody>
      </p:sp>
    </p:spTree>
    <p:extLst>
      <p:ext uri="{BB962C8B-B14F-4D97-AF65-F5344CB8AC3E}">
        <p14:creationId xmlns:p14="http://schemas.microsoft.com/office/powerpoint/2010/main" val="28200326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8A3F56-B078-4C49-A7E6-A5D18C496FEA}" type="datetimeFigureOut">
              <a:rPr lang="de-DE" smtClean="0"/>
              <a:t>03.06.2024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28E28-7076-4FBB-AEB1-F5D1AC2D3698}" type="slidenum">
              <a:rPr lang="de-DE" smtClean="0"/>
              <a:t>‹Nr.›</a:t>
            </a:fld>
            <a:endParaRPr lang="de-DE"/>
          </a:p>
        </p:txBody>
      </p:sp>
    </p:spTree>
    <p:extLst>
      <p:ext uri="{BB962C8B-B14F-4D97-AF65-F5344CB8AC3E}">
        <p14:creationId xmlns:p14="http://schemas.microsoft.com/office/powerpoint/2010/main" val="1901396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67460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4059599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0746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768387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46168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5558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Diana</a:t>
            </a:r>
          </a:p>
        </p:txBody>
      </p:sp>
    </p:spTree>
    <p:extLst>
      <p:ext uri="{BB962C8B-B14F-4D97-AF65-F5344CB8AC3E}">
        <p14:creationId xmlns:p14="http://schemas.microsoft.com/office/powerpoint/2010/main" val="123166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848177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Steffy</a:t>
            </a:r>
            <a:endParaRPr lang="de-DE" dirty="0"/>
          </a:p>
        </p:txBody>
      </p:sp>
    </p:spTree>
    <p:extLst>
      <p:ext uri="{BB962C8B-B14F-4D97-AF65-F5344CB8AC3E}">
        <p14:creationId xmlns:p14="http://schemas.microsoft.com/office/powerpoint/2010/main" val="2919758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8108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Tanja</a:t>
            </a:r>
          </a:p>
        </p:txBody>
      </p:sp>
    </p:spTree>
    <p:extLst>
      <p:ext uri="{BB962C8B-B14F-4D97-AF65-F5344CB8AC3E}">
        <p14:creationId xmlns:p14="http://schemas.microsoft.com/office/powerpoint/2010/main" val="2576344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77629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231660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915114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10318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563291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505734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063767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541696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1341899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438759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73405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181021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582971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63125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Fröbel-Leitbild für Kinder </a:t>
            </a:r>
          </a:p>
        </p:txBody>
      </p:sp>
    </p:spTree>
    <p:extLst>
      <p:ext uri="{BB962C8B-B14F-4D97-AF65-F5344CB8AC3E}">
        <p14:creationId xmlns:p14="http://schemas.microsoft.com/office/powerpoint/2010/main" val="260728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damit die Kinder auch wissen was ihre Rechte sind – haben wir das Leitbild auch für Kinder im Pixi-Buch Format veröffentlicht.</a:t>
            </a:r>
          </a:p>
        </p:txBody>
      </p:sp>
    </p:spTree>
    <p:extLst>
      <p:ext uri="{BB962C8B-B14F-4D97-AF65-F5344CB8AC3E}">
        <p14:creationId xmlns:p14="http://schemas.microsoft.com/office/powerpoint/2010/main" val="1152448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3294281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520952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Tree>
    <p:extLst>
      <p:ext uri="{BB962C8B-B14F-4D97-AF65-F5344CB8AC3E}">
        <p14:creationId xmlns:p14="http://schemas.microsoft.com/office/powerpoint/2010/main" val="2575779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00800" y="1785600"/>
            <a:ext cx="7956376" cy="1102519"/>
          </a:xfrm>
          <a:prstGeom prst="rect">
            <a:avLst/>
          </a:prstGeom>
        </p:spPr>
        <p:txBody>
          <a:bodyPr/>
          <a:lstStyle>
            <a:lvl1pPr algn="l">
              <a:defRPr sz="3200" b="1">
                <a:solidFill>
                  <a:srgbClr val="003063"/>
                </a:solidFill>
                <a:latin typeface="Arial" panose="020B0604020202020204" pitchFamily="34" charset="0"/>
                <a:cs typeface="Arial" panose="020B0604020202020204" pitchFamily="34" charset="0"/>
              </a:defRPr>
            </a:lvl1pPr>
          </a:lstStyle>
          <a:p>
            <a:r>
              <a:rPr lang="de-DE" dirty="0"/>
              <a:t>Titelmasterformat durch Klicken bearbeiten</a:t>
            </a:r>
          </a:p>
        </p:txBody>
      </p:sp>
      <p:sp>
        <p:nvSpPr>
          <p:cNvPr id="3" name="Untertitel 2"/>
          <p:cNvSpPr>
            <a:spLocks noGrp="1"/>
          </p:cNvSpPr>
          <p:nvPr>
            <p:ph type="subTitle" idx="1" hasCustomPrompt="1"/>
          </p:nvPr>
        </p:nvSpPr>
        <p:spPr>
          <a:xfrm>
            <a:off x="1000800" y="3651870"/>
            <a:ext cx="7956376" cy="577230"/>
          </a:xfrm>
          <a:prstGeom prst="rect">
            <a:avLst/>
          </a:prstGeom>
        </p:spPr>
        <p:txBody>
          <a:bodyPr/>
          <a:lstStyle>
            <a:lvl1pPr marL="0" indent="0" algn="l">
              <a:buNone/>
              <a:defRPr sz="2400" b="1">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a:t>
            </a:r>
            <a:br>
              <a:rPr lang="de-DE" dirty="0"/>
            </a:br>
            <a:r>
              <a:rPr lang="de-DE" dirty="0"/>
              <a:t>Klicken bearbeiten, Datum, Ort</a:t>
            </a:r>
          </a:p>
        </p:txBody>
      </p:sp>
    </p:spTree>
    <p:extLst>
      <p:ext uri="{BB962C8B-B14F-4D97-AF65-F5344CB8AC3E}">
        <p14:creationId xmlns:p14="http://schemas.microsoft.com/office/powerpoint/2010/main" val="220143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e der VA">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8820EAF6-C7E0-4EC8-B643-AC259D3963D5}"/>
              </a:ext>
            </a:extLst>
          </p:cNvPr>
          <p:cNvSpPr>
            <a:spLocks noGrp="1"/>
          </p:cNvSpPr>
          <p:nvPr>
            <p:ph type="body" sz="quarter" idx="10" hasCustomPrompt="1"/>
          </p:nvPr>
        </p:nvSpPr>
        <p:spPr>
          <a:xfrm>
            <a:off x="985837" y="2355726"/>
            <a:ext cx="8172450" cy="1080120"/>
          </a:xfrm>
          <a:prstGeom prst="rect">
            <a:avLst/>
          </a:prstGeom>
        </p:spPr>
        <p:txBody>
          <a:bodyPr/>
          <a:lstStyle>
            <a:lvl1pPr marL="0" indent="0">
              <a:buNone/>
              <a:defRPr sz="3600" b="1">
                <a:solidFill>
                  <a:srgbClr val="003063"/>
                </a:solidFill>
                <a:latin typeface="Arial" panose="020B0604020202020204" pitchFamily="34" charset="0"/>
                <a:cs typeface="Arial" panose="020B0604020202020204" pitchFamily="34" charset="0"/>
              </a:defRPr>
            </a:lvl1pPr>
            <a:lvl2pPr marL="457200" indent="0">
              <a:buNone/>
              <a:defRPr sz="3200">
                <a:solidFill>
                  <a:srgbClr val="00A8B4"/>
                </a:solidFill>
                <a:latin typeface="Arial" panose="020B0604020202020204" pitchFamily="34" charset="0"/>
                <a:cs typeface="Arial" panose="020B0604020202020204" pitchFamily="34" charset="0"/>
              </a:defRPr>
            </a:lvl2pPr>
            <a:lvl3pPr marL="914400" indent="0">
              <a:buNone/>
              <a:defRPr sz="3200">
                <a:solidFill>
                  <a:srgbClr val="00A8B4"/>
                </a:solidFill>
                <a:latin typeface="Arial" panose="020B0604020202020204" pitchFamily="34" charset="0"/>
                <a:cs typeface="Arial" panose="020B0604020202020204" pitchFamily="34" charset="0"/>
              </a:defRPr>
            </a:lvl3pPr>
            <a:lvl4pPr marL="1371600" indent="0">
              <a:buNone/>
              <a:defRPr sz="3200">
                <a:solidFill>
                  <a:srgbClr val="00A8B4"/>
                </a:solidFill>
                <a:latin typeface="Arial" panose="020B0604020202020204" pitchFamily="34" charset="0"/>
                <a:cs typeface="Arial" panose="020B0604020202020204" pitchFamily="34" charset="0"/>
              </a:defRPr>
            </a:lvl4pPr>
            <a:lvl5pPr marL="1828800" indent="0">
              <a:buNone/>
              <a:defRPr sz="3200">
                <a:solidFill>
                  <a:srgbClr val="00A8B4"/>
                </a:solidFill>
                <a:latin typeface="Arial" panose="020B0604020202020204" pitchFamily="34" charset="0"/>
                <a:cs typeface="Arial" panose="020B0604020202020204" pitchFamily="34" charset="0"/>
              </a:defRPr>
            </a:lvl5pPr>
          </a:lstStyle>
          <a:p>
            <a:pPr lvl="0"/>
            <a:r>
              <a:rPr lang="de-DE" dirty="0"/>
              <a:t>Ende der Veranstaltung</a:t>
            </a:r>
          </a:p>
        </p:txBody>
      </p:sp>
    </p:spTree>
    <p:extLst>
      <p:ext uri="{BB962C8B-B14F-4D97-AF65-F5344CB8AC3E}">
        <p14:creationId xmlns:p14="http://schemas.microsoft.com/office/powerpoint/2010/main" val="3738750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7" name="Freihandform: Form 6">
            <a:extLst>
              <a:ext uri="{FF2B5EF4-FFF2-40B4-BE49-F238E27FC236}">
                <a16:creationId xmlns:a16="http://schemas.microsoft.com/office/drawing/2014/main" id="{720EE47A-CA5E-499D-4A91-016D65EA3D28}"/>
              </a:ext>
            </a:extLst>
          </p:cNvPr>
          <p:cNvSpPr/>
          <p:nvPr userDrawn="1"/>
        </p:nvSpPr>
        <p:spPr>
          <a:xfrm>
            <a:off x="1" y="1"/>
            <a:ext cx="1103153" cy="1179166"/>
          </a:xfrm>
          <a:custGeom>
            <a:avLst/>
            <a:gdLst>
              <a:gd name="connsiteX0" fmla="*/ 685552 w 1470871"/>
              <a:gd name="connsiteY0" fmla="*/ 0 h 1572221"/>
              <a:gd name="connsiteX1" fmla="*/ 1145127 w 1470871"/>
              <a:gd name="connsiteY1" fmla="*/ 0 h 1572221"/>
              <a:gd name="connsiteX2" fmla="*/ 1470871 w 1470871"/>
              <a:gd name="connsiteY2" fmla="*/ 1215691 h 1572221"/>
              <a:gd name="connsiteX3" fmla="*/ 140286 w 1470871"/>
              <a:gd name="connsiteY3" fmla="*/ 1572221 h 1572221"/>
              <a:gd name="connsiteX4" fmla="*/ 0 w 1470871"/>
              <a:gd name="connsiteY4" fmla="*/ 1048668 h 1572221"/>
              <a:gd name="connsiteX5" fmla="*/ 0 w 1470871"/>
              <a:gd name="connsiteY5" fmla="*/ 183693 h 157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0871" h="1572221">
                <a:moveTo>
                  <a:pt x="685552" y="0"/>
                </a:moveTo>
                <a:lnTo>
                  <a:pt x="1145127" y="0"/>
                </a:lnTo>
                <a:lnTo>
                  <a:pt x="1470871" y="1215691"/>
                </a:lnTo>
                <a:lnTo>
                  <a:pt x="140286" y="1572221"/>
                </a:lnTo>
                <a:lnTo>
                  <a:pt x="0" y="1048668"/>
                </a:lnTo>
                <a:lnTo>
                  <a:pt x="0" y="183693"/>
                </a:lnTo>
                <a:close/>
              </a:path>
            </a:pathLst>
          </a:custGeom>
          <a:solidFill>
            <a:srgbClr val="EAF3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500" dirty="0" err="1"/>
          </a:p>
        </p:txBody>
      </p:sp>
      <p:sp>
        <p:nvSpPr>
          <p:cNvPr id="2" name="Titel 1">
            <a:extLst>
              <a:ext uri="{FF2B5EF4-FFF2-40B4-BE49-F238E27FC236}">
                <a16:creationId xmlns:a16="http://schemas.microsoft.com/office/drawing/2014/main" id="{80BCEF2F-0223-7068-A503-A09F118FE53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F312FDD-5E87-5F46-D946-BC063901890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7E32E8A2-CAEC-1042-F1BA-C40208020AD3}"/>
              </a:ext>
            </a:extLst>
          </p:cNvPr>
          <p:cNvSpPr>
            <a:spLocks noGrp="1"/>
          </p:cNvSpPr>
          <p:nvPr>
            <p:ph type="dt" sz="half" idx="10"/>
          </p:nvPr>
        </p:nvSpPr>
        <p:spPr/>
        <p:txBody>
          <a:bodyPr/>
          <a:lstStyle/>
          <a:p>
            <a:endParaRPr lang="de-DE"/>
          </a:p>
        </p:txBody>
      </p:sp>
      <p:sp>
        <p:nvSpPr>
          <p:cNvPr id="5" name="Fußzeilenplatzhalter 4">
            <a:extLst>
              <a:ext uri="{FF2B5EF4-FFF2-40B4-BE49-F238E27FC236}">
                <a16:creationId xmlns:a16="http://schemas.microsoft.com/office/drawing/2014/main" id="{7D33CEA3-6900-284B-E3AB-CE9C811E18F0}"/>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C864FFC2-D77B-1351-440B-7E4860913260}"/>
              </a:ext>
            </a:extLst>
          </p:cNvPr>
          <p:cNvSpPr>
            <a:spLocks noGrp="1"/>
          </p:cNvSpPr>
          <p:nvPr>
            <p:ph type="sldNum" sz="quarter" idx="12"/>
          </p:nvPr>
        </p:nvSpPr>
        <p:spPr/>
        <p:txBody>
          <a:bodyPr/>
          <a:lstStyle/>
          <a:p>
            <a:fld id="{B453D212-7C56-4049-9F83-0D0392F66F08}" type="slidenum">
              <a:rPr lang="de-DE" smtClean="0"/>
              <a:t>‹Nr.›</a:t>
            </a:fld>
            <a:endParaRPr lang="de-DE"/>
          </a:p>
        </p:txBody>
      </p:sp>
    </p:spTree>
    <p:extLst>
      <p:ext uri="{BB962C8B-B14F-4D97-AF65-F5344CB8AC3E}">
        <p14:creationId xmlns:p14="http://schemas.microsoft.com/office/powerpoint/2010/main" val="715119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E1FCF5-60C6-3FB3-D648-FD1B37461BB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B0464E0-9993-984C-2249-5440CABE8661}"/>
              </a:ext>
            </a:extLst>
          </p:cNvPr>
          <p:cNvSpPr>
            <a:spLocks noGrp="1"/>
          </p:cNvSpPr>
          <p:nvPr>
            <p:ph type="dt" sz="half" idx="10"/>
          </p:nvPr>
        </p:nvSpPr>
        <p:spPr/>
        <p:txBody>
          <a:bodyPr/>
          <a:lstStyle/>
          <a:p>
            <a:endParaRPr lang="de-DE"/>
          </a:p>
        </p:txBody>
      </p:sp>
      <p:sp>
        <p:nvSpPr>
          <p:cNvPr id="4" name="Fußzeilenplatzhalter 3">
            <a:extLst>
              <a:ext uri="{FF2B5EF4-FFF2-40B4-BE49-F238E27FC236}">
                <a16:creationId xmlns:a16="http://schemas.microsoft.com/office/drawing/2014/main" id="{6BF15C8A-75F0-6ED6-E235-202F6A578D29}"/>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071BEBB5-35BC-F1A9-1014-5ED6CD645483}"/>
              </a:ext>
            </a:extLst>
          </p:cNvPr>
          <p:cNvSpPr>
            <a:spLocks noGrp="1"/>
          </p:cNvSpPr>
          <p:nvPr>
            <p:ph type="sldNum" sz="quarter" idx="12"/>
          </p:nvPr>
        </p:nvSpPr>
        <p:spPr/>
        <p:txBody>
          <a:bodyPr/>
          <a:lstStyle/>
          <a:p>
            <a:fld id="{B453D212-7C56-4049-9F83-0D0392F66F08}" type="slidenum">
              <a:rPr lang="de-DE" smtClean="0"/>
              <a:t>‹Nr.›</a:t>
            </a:fld>
            <a:endParaRPr lang="de-DE"/>
          </a:p>
        </p:txBody>
      </p:sp>
      <p:sp>
        <p:nvSpPr>
          <p:cNvPr id="8" name="Textplatzhalter 7">
            <a:extLst>
              <a:ext uri="{FF2B5EF4-FFF2-40B4-BE49-F238E27FC236}">
                <a16:creationId xmlns:a16="http://schemas.microsoft.com/office/drawing/2014/main" id="{DEA99E5E-3DDE-95FC-BF1A-9788AEDFE74F}"/>
              </a:ext>
            </a:extLst>
          </p:cNvPr>
          <p:cNvSpPr>
            <a:spLocks noGrp="1"/>
          </p:cNvSpPr>
          <p:nvPr>
            <p:ph type="body" sz="quarter" idx="13"/>
          </p:nvPr>
        </p:nvSpPr>
        <p:spPr>
          <a:xfrm>
            <a:off x="548878" y="1071564"/>
            <a:ext cx="8046244" cy="3525440"/>
          </a:xfrm>
        </p:spPr>
        <p:txBody>
          <a:bodyPr/>
          <a:lstStyle>
            <a:lvl1pPr marL="407194" indent="-407194">
              <a:spcAft>
                <a:spcPts val="0"/>
              </a:spcAft>
              <a:buFont typeface="+mj-lt"/>
              <a:buAutoNum type="arabicPeriod"/>
              <a:defRPr sz="2700"/>
            </a:lvl1pPr>
            <a:lvl2pPr marL="607219" indent="-200025">
              <a:spcAft>
                <a:spcPts val="0"/>
              </a:spcAft>
              <a:defRPr sz="1500"/>
            </a:lvl2pPr>
            <a:lvl3pPr marL="807244" indent="-200025">
              <a:spcAft>
                <a:spcPts val="0"/>
              </a:spcAft>
              <a:defRPr sz="1500"/>
            </a:lvl3pPr>
            <a:lvl4pPr marL="1007269" indent="-200025">
              <a:spcAft>
                <a:spcPts val="0"/>
              </a:spcAft>
              <a:defRPr sz="1500"/>
            </a:lvl4pPr>
            <a:lvl5pPr marL="1214438" indent="-207169">
              <a:spcAft>
                <a:spcPts val="0"/>
              </a:spcAft>
              <a:defRPr sz="15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2111282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0925F4-6393-923D-19DB-347B610B29C7}"/>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1030F870-7B7F-4D95-99C6-FD982B6A24C2}"/>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2AF257BB-863C-85D3-7326-522ACC7C615A}"/>
              </a:ext>
            </a:extLst>
          </p:cNvPr>
          <p:cNvSpPr>
            <a:spLocks noGrp="1"/>
          </p:cNvSpPr>
          <p:nvPr>
            <p:ph type="sldNum" sz="quarter" idx="12"/>
          </p:nvPr>
        </p:nvSpPr>
        <p:spPr/>
        <p:txBody>
          <a:bodyPr/>
          <a:lstStyle/>
          <a:p>
            <a:fld id="{B453D212-7C56-4049-9F83-0D0392F66F08}" type="slidenum">
              <a:rPr lang="de-DE" smtClean="0"/>
              <a:t>‹Nr.›</a:t>
            </a:fld>
            <a:endParaRPr lang="de-DE"/>
          </a:p>
        </p:txBody>
      </p:sp>
    </p:spTree>
    <p:extLst>
      <p:ext uri="{BB962C8B-B14F-4D97-AF65-F5344CB8AC3E}">
        <p14:creationId xmlns:p14="http://schemas.microsoft.com/office/powerpoint/2010/main" val="2284237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itat 1">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30925F4-6393-923D-19DB-347B610B29C7}"/>
              </a:ext>
            </a:extLst>
          </p:cNvPr>
          <p:cNvSpPr>
            <a:spLocks noGrp="1"/>
          </p:cNvSpPr>
          <p:nvPr>
            <p:ph type="dt" sz="half" idx="10"/>
          </p:nvPr>
        </p:nvSpPr>
        <p:spPr/>
        <p:txBody>
          <a:bodyPr/>
          <a:lstStyle/>
          <a:p>
            <a:endParaRPr lang="de-DE"/>
          </a:p>
        </p:txBody>
      </p:sp>
      <p:sp>
        <p:nvSpPr>
          <p:cNvPr id="3" name="Fußzeilenplatzhalter 2">
            <a:extLst>
              <a:ext uri="{FF2B5EF4-FFF2-40B4-BE49-F238E27FC236}">
                <a16:creationId xmlns:a16="http://schemas.microsoft.com/office/drawing/2014/main" id="{1030F870-7B7F-4D95-99C6-FD982B6A24C2}"/>
              </a:ext>
            </a:extLst>
          </p:cNvPr>
          <p:cNvSpPr>
            <a:spLocks noGrp="1"/>
          </p:cNvSpPr>
          <p:nvPr>
            <p:ph type="ftr" sz="quarter" idx="11"/>
          </p:nvPr>
        </p:nvSpPr>
        <p:spPr/>
        <p:txBody>
          <a:bodyPr/>
          <a:lstStyle/>
          <a:p>
            <a:endParaRPr lang="de-DE" dirty="0"/>
          </a:p>
        </p:txBody>
      </p:sp>
      <p:sp>
        <p:nvSpPr>
          <p:cNvPr id="4" name="Foliennummernplatzhalter 3">
            <a:extLst>
              <a:ext uri="{FF2B5EF4-FFF2-40B4-BE49-F238E27FC236}">
                <a16:creationId xmlns:a16="http://schemas.microsoft.com/office/drawing/2014/main" id="{2AF257BB-863C-85D3-7326-522ACC7C615A}"/>
              </a:ext>
            </a:extLst>
          </p:cNvPr>
          <p:cNvSpPr>
            <a:spLocks noGrp="1"/>
          </p:cNvSpPr>
          <p:nvPr>
            <p:ph type="sldNum" sz="quarter" idx="12"/>
          </p:nvPr>
        </p:nvSpPr>
        <p:spPr/>
        <p:txBody>
          <a:bodyPr/>
          <a:lstStyle/>
          <a:p>
            <a:fld id="{B453D212-7C56-4049-9F83-0D0392F66F08}" type="slidenum">
              <a:rPr lang="de-DE" smtClean="0"/>
              <a:t>‹Nr.›</a:t>
            </a:fld>
            <a:endParaRPr lang="de-DE"/>
          </a:p>
        </p:txBody>
      </p:sp>
      <p:sp>
        <p:nvSpPr>
          <p:cNvPr id="5" name="Freihandform: Form 4">
            <a:extLst>
              <a:ext uri="{FF2B5EF4-FFF2-40B4-BE49-F238E27FC236}">
                <a16:creationId xmlns:a16="http://schemas.microsoft.com/office/drawing/2014/main" id="{F5481A14-8A47-C381-8CED-516A7F6F5912}"/>
              </a:ext>
            </a:extLst>
          </p:cNvPr>
          <p:cNvSpPr>
            <a:spLocks noChangeAspect="1"/>
          </p:cNvSpPr>
          <p:nvPr userDrawn="1"/>
        </p:nvSpPr>
        <p:spPr>
          <a:xfrm rot="18000000" flipV="1">
            <a:off x="1139545" y="84978"/>
            <a:ext cx="2900339" cy="5800676"/>
          </a:xfrm>
          <a:custGeom>
            <a:avLst/>
            <a:gdLst>
              <a:gd name="connsiteX0" fmla="*/ 720000 w 720000"/>
              <a:gd name="connsiteY0" fmla="*/ 0 h 1440000"/>
              <a:gd name="connsiteX1" fmla="*/ 720000 w 720000"/>
              <a:gd name="connsiteY1" fmla="*/ 1440000 h 1440000"/>
              <a:gd name="connsiteX2" fmla="*/ 0 w 720000"/>
              <a:gd name="connsiteY2" fmla="*/ 720000 h 1440000"/>
              <a:gd name="connsiteX3" fmla="*/ 720000 w 720000"/>
              <a:gd name="connsiteY3" fmla="*/ 0 h 1440000"/>
            </a:gdLst>
            <a:ahLst/>
            <a:cxnLst>
              <a:cxn ang="0">
                <a:pos x="connsiteX0" y="connsiteY0"/>
              </a:cxn>
              <a:cxn ang="0">
                <a:pos x="connsiteX1" y="connsiteY1"/>
              </a:cxn>
              <a:cxn ang="0">
                <a:pos x="connsiteX2" y="connsiteY2"/>
              </a:cxn>
              <a:cxn ang="0">
                <a:pos x="connsiteX3" y="connsiteY3"/>
              </a:cxn>
            </a:cxnLst>
            <a:rect l="l" t="t" r="r" b="b"/>
            <a:pathLst>
              <a:path w="720000" h="1440000">
                <a:moveTo>
                  <a:pt x="720000" y="0"/>
                </a:moveTo>
                <a:lnTo>
                  <a:pt x="720000" y="1440000"/>
                </a:lnTo>
                <a:cubicBezTo>
                  <a:pt x="322355" y="1440000"/>
                  <a:pt x="0" y="1117645"/>
                  <a:pt x="0" y="720000"/>
                </a:cubicBezTo>
                <a:cubicBezTo>
                  <a:pt x="0" y="322355"/>
                  <a:pt x="322355" y="0"/>
                  <a:pt x="720000" y="0"/>
                </a:cubicBezTo>
                <a:close/>
              </a:path>
            </a:pathLst>
          </a:custGeom>
          <a:solidFill>
            <a:srgbClr val="CDE1E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Textplatzhalter 7">
            <a:extLst>
              <a:ext uri="{FF2B5EF4-FFF2-40B4-BE49-F238E27FC236}">
                <a16:creationId xmlns:a16="http://schemas.microsoft.com/office/drawing/2014/main" id="{D0457B1F-4534-2F10-F0F8-2392B2E57B46}"/>
              </a:ext>
            </a:extLst>
          </p:cNvPr>
          <p:cNvSpPr>
            <a:spLocks noGrp="1"/>
          </p:cNvSpPr>
          <p:nvPr>
            <p:ph type="body" sz="quarter" idx="13"/>
          </p:nvPr>
        </p:nvSpPr>
        <p:spPr>
          <a:xfrm>
            <a:off x="2020491" y="546497"/>
            <a:ext cx="6574631" cy="3275409"/>
          </a:xfrm>
        </p:spPr>
        <p:txBody>
          <a:bodyPr/>
          <a:lstStyle>
            <a:lvl1pPr marL="0" indent="0">
              <a:lnSpc>
                <a:spcPct val="90000"/>
              </a:lnSpc>
              <a:spcAft>
                <a:spcPts val="0"/>
              </a:spcAft>
              <a:buNone/>
              <a:defRPr sz="2550" b="0">
                <a:solidFill>
                  <a:schemeClr val="accent1"/>
                </a:solidFill>
                <a:latin typeface="+mj-lt"/>
              </a:defRPr>
            </a:lvl1pPr>
            <a:lvl2pPr marL="0" indent="0">
              <a:spcBef>
                <a:spcPts val="1800"/>
              </a:spcBef>
              <a:spcAft>
                <a:spcPts val="0"/>
              </a:spcAft>
              <a:buNone/>
              <a:defRPr>
                <a:solidFill>
                  <a:schemeClr val="accent1"/>
                </a:solidFill>
              </a:defRPr>
            </a:lvl2pPr>
            <a:lvl3pPr>
              <a:spcAft>
                <a:spcPts val="0"/>
              </a:spcAft>
              <a:defRPr/>
            </a:lvl3pPr>
            <a:lvl4pPr>
              <a:spcAft>
                <a:spcPts val="0"/>
              </a:spcAft>
              <a:defRPr/>
            </a:lvl4pPr>
            <a:lvl5pPr>
              <a:spcAft>
                <a:spcPts val="0"/>
              </a:spcAft>
              <a:defRPr/>
            </a:lvl5pPr>
          </a:lstStyle>
          <a:p>
            <a:pPr lvl="0"/>
            <a:r>
              <a:rPr lang="de-DE"/>
              <a:t>Mastertextformat bearbeiten</a:t>
            </a:r>
          </a:p>
          <a:p>
            <a:pPr lvl="1"/>
            <a:r>
              <a:rPr lang="de-DE"/>
              <a:t>Zweite Ebene</a:t>
            </a:r>
          </a:p>
        </p:txBody>
      </p:sp>
    </p:spTree>
    <p:extLst>
      <p:ext uri="{BB962C8B-B14F-4D97-AF65-F5344CB8AC3E}">
        <p14:creationId xmlns:p14="http://schemas.microsoft.com/office/powerpoint/2010/main" val="2936156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Agenda">
    <p:spTree>
      <p:nvGrpSpPr>
        <p:cNvPr id="1" name=""/>
        <p:cNvGrpSpPr/>
        <p:nvPr/>
      </p:nvGrpSpPr>
      <p:grpSpPr>
        <a:xfrm>
          <a:off x="0" y="0"/>
          <a:ext cx="0" cy="0"/>
          <a:chOff x="0" y="0"/>
          <a:chExt cx="0" cy="0"/>
        </a:xfrm>
      </p:grpSpPr>
      <p:graphicFrame>
        <p:nvGraphicFramePr>
          <p:cNvPr id="6" name="Objekt 5"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45" name="think-cell Folie" r:id="rId5" imgW="359" imgH="358" progId="TCLayout.ActiveDocument.1">
                  <p:embed/>
                </p:oleObj>
              </mc:Choice>
              <mc:Fallback>
                <p:oleObj name="think-cell Folie" r:id="rId5" imgW="359" imgH="358" progId="TCLayout.ActiveDocument.1">
                  <p:embed/>
                  <p:pic>
                    <p:nvPicPr>
                      <p:cNvPr id="6" name="Objekt 5"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8" name="Rechteck 7" hidden="1">
            <a:extLst>
              <a:ext uri="{FF2B5EF4-FFF2-40B4-BE49-F238E27FC236}">
                <a16:creationId xmlns:a16="http://schemas.microsoft.com/office/drawing/2014/main" id="{54808401-3CE0-4ED1-9C15-993C91A27D9D}"/>
              </a:ext>
            </a:extLst>
          </p:cNvPr>
          <p:cNvSpPr/>
          <p:nvPr userDrawn="1">
            <p:custDataLst>
              <p:tags r:id="rId3"/>
            </p:custDataLst>
          </p:nvPr>
        </p:nvSpPr>
        <p:spPr>
          <a:xfrm>
            <a:off x="0" y="0"/>
            <a:ext cx="119063" cy="1190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de-DE" sz="1950" b="1" i="0" baseline="0" dirty="0" err="1">
              <a:latin typeface="VAG Rounded" panose="020B0500000000000000"/>
              <a:ea typeface="+mj-ea"/>
              <a:cs typeface="+mj-cs"/>
              <a:sym typeface="VAG Rounded" panose="020B0500000000000000"/>
            </a:endParaRPr>
          </a:p>
        </p:txBody>
      </p:sp>
      <p:sp>
        <p:nvSpPr>
          <p:cNvPr id="2" name="Titel 1">
            <a:extLst>
              <a:ext uri="{FF2B5EF4-FFF2-40B4-BE49-F238E27FC236}">
                <a16:creationId xmlns:a16="http://schemas.microsoft.com/office/drawing/2014/main" id="{C8C56844-CBE6-448F-8617-B74CBFF5E561}"/>
              </a:ext>
            </a:extLst>
          </p:cNvPr>
          <p:cNvSpPr>
            <a:spLocks noGrp="1"/>
          </p:cNvSpPr>
          <p:nvPr>
            <p:ph type="title"/>
          </p:nvPr>
        </p:nvSpPr>
        <p:spPr/>
        <p:txBody>
          <a:bodyPr/>
          <a:lstStyle/>
          <a:p>
            <a:r>
              <a:rPr lang="de-DE"/>
              <a:t>Mastertitelformat bearbeiten</a:t>
            </a:r>
            <a:endParaRPr lang="en-US" dirty="0"/>
          </a:p>
        </p:txBody>
      </p:sp>
      <p:sp>
        <p:nvSpPr>
          <p:cNvPr id="3" name="Foliennummernplatzhalter 2">
            <a:extLst>
              <a:ext uri="{FF2B5EF4-FFF2-40B4-BE49-F238E27FC236}">
                <a16:creationId xmlns:a16="http://schemas.microsoft.com/office/drawing/2014/main" id="{86DC2209-4626-43BB-97D6-2C7588A9FD7B}"/>
              </a:ext>
            </a:extLst>
          </p:cNvPr>
          <p:cNvSpPr>
            <a:spLocks noGrp="1"/>
          </p:cNvSpPr>
          <p:nvPr>
            <p:ph type="sldNum" sz="quarter" idx="10"/>
          </p:nvPr>
        </p:nvSpPr>
        <p:spPr/>
        <p:txBody>
          <a:bodyPr/>
          <a:lstStyle/>
          <a:p>
            <a:r>
              <a:rPr lang="de-DE"/>
              <a:t> Seite </a:t>
            </a:r>
            <a:fld id="{E01A38EF-5CBA-4568-AA1D-C3DC4D25309A}" type="slidenum">
              <a:rPr lang="de-DE" smtClean="0"/>
              <a:pPr/>
              <a:t>‹Nr.›</a:t>
            </a:fld>
            <a:endParaRPr lang="de-DE" dirty="0"/>
          </a:p>
        </p:txBody>
      </p:sp>
      <p:sp>
        <p:nvSpPr>
          <p:cNvPr id="4" name="Fußzeilenplatzhalter 3">
            <a:extLst>
              <a:ext uri="{FF2B5EF4-FFF2-40B4-BE49-F238E27FC236}">
                <a16:creationId xmlns:a16="http://schemas.microsoft.com/office/drawing/2014/main" id="{3513BA9F-9892-4D2B-AC11-F4C84C37A252}"/>
              </a:ext>
            </a:extLst>
          </p:cNvPr>
          <p:cNvSpPr>
            <a:spLocks noGrp="1"/>
          </p:cNvSpPr>
          <p:nvPr>
            <p:ph type="ftr" sz="quarter" idx="11"/>
          </p:nvPr>
        </p:nvSpPr>
        <p:spPr/>
        <p:txBody>
          <a:bodyPr/>
          <a:lstStyle/>
          <a:p>
            <a:endParaRPr lang="de-DE" dirty="0"/>
          </a:p>
        </p:txBody>
      </p:sp>
      <p:sp>
        <p:nvSpPr>
          <p:cNvPr id="7" name="Textplatzhalter 6">
            <a:extLst>
              <a:ext uri="{FF2B5EF4-FFF2-40B4-BE49-F238E27FC236}">
                <a16:creationId xmlns:a16="http://schemas.microsoft.com/office/drawing/2014/main" id="{31C2E08A-1D7B-4A27-A12D-CEF2B82CF539}"/>
              </a:ext>
            </a:extLst>
          </p:cNvPr>
          <p:cNvSpPr>
            <a:spLocks noGrp="1"/>
          </p:cNvSpPr>
          <p:nvPr>
            <p:ph type="body" sz="quarter" idx="12"/>
          </p:nvPr>
        </p:nvSpPr>
        <p:spPr>
          <a:xfrm>
            <a:off x="332185" y="1087042"/>
            <a:ext cx="8505825" cy="1783080"/>
          </a:xfrm>
        </p:spPr>
        <p:txBody>
          <a:bodyPr wrap="square">
            <a:spAutoFit/>
          </a:bodyPr>
          <a:lstStyle>
            <a:lvl1pPr marL="0" indent="0">
              <a:buNone/>
              <a:defRPr sz="1350" b="1">
                <a:solidFill>
                  <a:srgbClr val="009900"/>
                </a:solidFill>
              </a:defRPr>
            </a:lvl1pPr>
            <a:lvl2pPr marL="133350" indent="0">
              <a:buNone/>
              <a:defRPr sz="1350" b="1">
                <a:solidFill>
                  <a:schemeClr val="accent2"/>
                </a:solidFill>
              </a:defRPr>
            </a:lvl2pPr>
            <a:lvl3pPr marL="271463" indent="0">
              <a:buNone/>
              <a:defRPr sz="1350" b="1">
                <a:solidFill>
                  <a:schemeClr val="accent2"/>
                </a:solidFill>
              </a:defRPr>
            </a:lvl3pPr>
            <a:lvl4pPr marL="404813" indent="0">
              <a:buNone/>
              <a:defRPr sz="1350" b="1">
                <a:solidFill>
                  <a:schemeClr val="accent2"/>
                </a:solidFill>
              </a:defRPr>
            </a:lvl4pPr>
            <a:lvl5pPr marL="604838" indent="0">
              <a:buNone/>
              <a:defRPr sz="1350" b="1">
                <a:solidFill>
                  <a:schemeClr val="accent2"/>
                </a:solidFill>
              </a:defRPr>
            </a:lvl5pPr>
          </a:lstStyle>
          <a:p>
            <a:pPr lvl="0"/>
            <a:r>
              <a:rPr lang="de-DE"/>
              <a:t>Mastertextformat bearbeiten</a:t>
            </a:r>
          </a:p>
        </p:txBody>
      </p:sp>
    </p:spTree>
    <p:extLst>
      <p:ext uri="{BB962C8B-B14F-4D97-AF65-F5344CB8AC3E}">
        <p14:creationId xmlns:p14="http://schemas.microsoft.com/office/powerpoint/2010/main" val="1570257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Kapiteltrenner A">
    <p:bg>
      <p:bgPr>
        <a:solidFill>
          <a:schemeClr val="accent1"/>
        </a:solidFill>
        <a:effectLst/>
      </p:bgPr>
    </p:bg>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B0464E0-9993-984C-2249-5440CABE8661}"/>
              </a:ext>
            </a:extLst>
          </p:cNvPr>
          <p:cNvSpPr>
            <a:spLocks noGrp="1"/>
          </p:cNvSpPr>
          <p:nvPr>
            <p:ph type="dt" sz="half" idx="10"/>
          </p:nvPr>
        </p:nvSpPr>
        <p:spPr/>
        <p:txBody>
          <a:bodyPr/>
          <a:lstStyle>
            <a:lvl1pPr>
              <a:defRPr>
                <a:solidFill>
                  <a:schemeClr val="bg1"/>
                </a:solidFill>
              </a:defRPr>
            </a:lvl1pPr>
          </a:lstStyle>
          <a:p>
            <a:endParaRPr lang="de-DE"/>
          </a:p>
        </p:txBody>
      </p:sp>
      <p:sp>
        <p:nvSpPr>
          <p:cNvPr id="4" name="Fußzeilenplatzhalter 3">
            <a:extLst>
              <a:ext uri="{FF2B5EF4-FFF2-40B4-BE49-F238E27FC236}">
                <a16:creationId xmlns:a16="http://schemas.microsoft.com/office/drawing/2014/main" id="{6BF15C8A-75F0-6ED6-E235-202F6A578D29}"/>
              </a:ext>
            </a:extLst>
          </p:cNvPr>
          <p:cNvSpPr>
            <a:spLocks noGrp="1"/>
          </p:cNvSpPr>
          <p:nvPr>
            <p:ph type="ftr" sz="quarter" idx="11"/>
          </p:nvPr>
        </p:nvSpPr>
        <p:spPr/>
        <p:txBody>
          <a:bodyPr/>
          <a:lstStyle>
            <a:lvl1pPr>
              <a:defRPr>
                <a:solidFill>
                  <a:schemeClr val="bg1"/>
                </a:solidFill>
              </a:defRPr>
            </a:lvl1pPr>
          </a:lstStyle>
          <a:p>
            <a:endParaRPr lang="de-DE"/>
          </a:p>
        </p:txBody>
      </p:sp>
      <p:sp>
        <p:nvSpPr>
          <p:cNvPr id="5" name="Foliennummernplatzhalter 4">
            <a:extLst>
              <a:ext uri="{FF2B5EF4-FFF2-40B4-BE49-F238E27FC236}">
                <a16:creationId xmlns:a16="http://schemas.microsoft.com/office/drawing/2014/main" id="{071BEBB5-35BC-F1A9-1014-5ED6CD645483}"/>
              </a:ext>
            </a:extLst>
          </p:cNvPr>
          <p:cNvSpPr>
            <a:spLocks noGrp="1"/>
          </p:cNvSpPr>
          <p:nvPr>
            <p:ph type="sldNum" sz="quarter" idx="12"/>
          </p:nvPr>
        </p:nvSpPr>
        <p:spPr/>
        <p:txBody>
          <a:bodyPr/>
          <a:lstStyle>
            <a:lvl1pPr>
              <a:defRPr>
                <a:solidFill>
                  <a:schemeClr val="bg1"/>
                </a:solidFill>
              </a:defRPr>
            </a:lvl1pPr>
          </a:lstStyle>
          <a:p>
            <a:fld id="{B453D212-7C56-4049-9F83-0D0392F66F08}" type="slidenum">
              <a:rPr lang="de-DE" smtClean="0"/>
              <a:pPr/>
              <a:t>‹Nr.›</a:t>
            </a:fld>
            <a:endParaRPr lang="de-DE"/>
          </a:p>
        </p:txBody>
      </p:sp>
      <p:sp>
        <p:nvSpPr>
          <p:cNvPr id="8" name="Textplatzhalter 7">
            <a:extLst>
              <a:ext uri="{FF2B5EF4-FFF2-40B4-BE49-F238E27FC236}">
                <a16:creationId xmlns:a16="http://schemas.microsoft.com/office/drawing/2014/main" id="{DEA99E5E-3DDE-95FC-BF1A-9788AEDFE74F}"/>
              </a:ext>
            </a:extLst>
          </p:cNvPr>
          <p:cNvSpPr>
            <a:spLocks noGrp="1"/>
          </p:cNvSpPr>
          <p:nvPr>
            <p:ph type="body" sz="quarter" idx="13"/>
          </p:nvPr>
        </p:nvSpPr>
        <p:spPr>
          <a:xfrm>
            <a:off x="548878" y="1071564"/>
            <a:ext cx="8046244" cy="3525440"/>
          </a:xfrm>
        </p:spPr>
        <p:txBody>
          <a:bodyPr/>
          <a:lstStyle>
            <a:lvl1pPr marL="0" indent="0">
              <a:spcAft>
                <a:spcPts val="0"/>
              </a:spcAft>
              <a:buFont typeface="+mj-lt"/>
              <a:buNone/>
              <a:defRPr sz="2700" b="0">
                <a:solidFill>
                  <a:schemeClr val="accent2"/>
                </a:solidFill>
                <a:latin typeface="+mj-lt"/>
              </a:defRPr>
            </a:lvl1pPr>
            <a:lvl2pPr marL="200025" indent="-200025">
              <a:spcAft>
                <a:spcPts val="0"/>
              </a:spcAft>
              <a:defRPr sz="1500">
                <a:solidFill>
                  <a:schemeClr val="accent2"/>
                </a:solidFill>
              </a:defRPr>
            </a:lvl2pPr>
            <a:lvl3pPr marL="471488" indent="-200025">
              <a:spcAft>
                <a:spcPts val="0"/>
              </a:spcAft>
              <a:defRPr sz="1500">
                <a:solidFill>
                  <a:schemeClr val="accent2"/>
                </a:solidFill>
              </a:defRPr>
            </a:lvl3pPr>
            <a:lvl4pPr marL="742950" indent="-200025">
              <a:spcAft>
                <a:spcPts val="0"/>
              </a:spcAft>
              <a:defRPr sz="1500">
                <a:solidFill>
                  <a:schemeClr val="accent2"/>
                </a:solidFill>
              </a:defRPr>
            </a:lvl4pPr>
            <a:lvl5pPr marL="1007269" indent="-207169">
              <a:spcAft>
                <a:spcPts val="0"/>
              </a:spcAft>
              <a:defRPr sz="1500">
                <a:solidFill>
                  <a:schemeClr val="accent2"/>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85793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LAN">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603D011-8FD1-483E-8DE0-C9ABDE7DFD08}"/>
              </a:ext>
            </a:extLst>
          </p:cNvPr>
          <p:cNvSpPr>
            <a:spLocks noGrp="1"/>
          </p:cNvSpPr>
          <p:nvPr>
            <p:ph type="body" sz="quarter" idx="10" hasCustomPrompt="1"/>
          </p:nvPr>
        </p:nvSpPr>
        <p:spPr>
          <a:xfrm>
            <a:off x="1000800" y="1778400"/>
            <a:ext cx="7985125" cy="935038"/>
          </a:xfrm>
          <a:prstGeom prst="rect">
            <a:avLst/>
          </a:prstGeom>
        </p:spPr>
        <p:txBody>
          <a:bodyPr/>
          <a:lstStyle>
            <a:lvl1pPr marL="0" indent="0">
              <a:buFontTx/>
              <a:buNone/>
              <a:defRPr b="1">
                <a:solidFill>
                  <a:srgbClr val="003063"/>
                </a:solidFill>
                <a:latin typeface="Arial" panose="020B0604020202020204" pitchFamily="34" charset="0"/>
                <a:cs typeface="Arial" panose="020B0604020202020204" pitchFamily="34" charset="0"/>
              </a:defRPr>
            </a:lvl1pPr>
            <a:lvl2pPr marL="457200" indent="0">
              <a:buFontTx/>
              <a:buNone/>
              <a:defRPr b="1">
                <a:solidFill>
                  <a:srgbClr val="00A8B4"/>
                </a:solidFill>
                <a:latin typeface="Arial" panose="020B0604020202020204" pitchFamily="34" charset="0"/>
                <a:cs typeface="Arial" panose="020B0604020202020204" pitchFamily="34" charset="0"/>
              </a:defRPr>
            </a:lvl2pPr>
            <a:lvl3pPr marL="914400" indent="0">
              <a:buFontTx/>
              <a:buNone/>
              <a:defRPr b="1">
                <a:solidFill>
                  <a:srgbClr val="00A8B4"/>
                </a:solidFill>
                <a:latin typeface="Arial" panose="020B0604020202020204" pitchFamily="34" charset="0"/>
                <a:cs typeface="Arial" panose="020B0604020202020204" pitchFamily="34" charset="0"/>
              </a:defRPr>
            </a:lvl3pPr>
            <a:lvl4pPr marL="1371600" indent="0">
              <a:buFontTx/>
              <a:buNone/>
              <a:defRPr b="1">
                <a:solidFill>
                  <a:srgbClr val="00A8B4"/>
                </a:solidFill>
                <a:latin typeface="Arial" panose="020B0604020202020204" pitchFamily="34" charset="0"/>
                <a:cs typeface="Arial" panose="020B0604020202020204" pitchFamily="34" charset="0"/>
              </a:defRPr>
            </a:lvl4pPr>
            <a:lvl5pPr marL="1828800" indent="0">
              <a:buFontTx/>
              <a:buNone/>
              <a:defRPr b="1">
                <a:solidFill>
                  <a:srgbClr val="00A8B4"/>
                </a:solidFill>
                <a:latin typeface="Arial" panose="020B0604020202020204" pitchFamily="34" charset="0"/>
                <a:cs typeface="Arial" panose="020B0604020202020204" pitchFamily="34" charset="0"/>
              </a:defRPr>
            </a:lvl5pPr>
          </a:lstStyle>
          <a:p>
            <a:pPr lvl="0"/>
            <a:r>
              <a:rPr lang="de-DE" dirty="0"/>
              <a:t>WLAN</a:t>
            </a:r>
          </a:p>
        </p:txBody>
      </p:sp>
      <p:sp>
        <p:nvSpPr>
          <p:cNvPr id="6" name="Textplatzhalter 5">
            <a:extLst>
              <a:ext uri="{FF2B5EF4-FFF2-40B4-BE49-F238E27FC236}">
                <a16:creationId xmlns:a16="http://schemas.microsoft.com/office/drawing/2014/main" id="{BC45B574-D983-4120-BA76-A0211AC49150}"/>
              </a:ext>
            </a:extLst>
          </p:cNvPr>
          <p:cNvSpPr>
            <a:spLocks noGrp="1"/>
          </p:cNvSpPr>
          <p:nvPr>
            <p:ph type="body" sz="quarter" idx="11" hasCustomPrompt="1"/>
          </p:nvPr>
        </p:nvSpPr>
        <p:spPr>
          <a:xfrm>
            <a:off x="975531" y="2787774"/>
            <a:ext cx="7985125" cy="1224136"/>
          </a:xfrm>
          <a:prstGeom prst="rect">
            <a:avLst/>
          </a:prstGeo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SSID:		…….</a:t>
            </a:r>
          </a:p>
          <a:p>
            <a:pPr lvl="0"/>
            <a:r>
              <a:rPr lang="de-DE" dirty="0"/>
              <a:t>Kennwort:	…….</a:t>
            </a:r>
          </a:p>
          <a:p>
            <a:pPr lvl="4"/>
            <a:endParaRPr lang="de-DE" dirty="0"/>
          </a:p>
        </p:txBody>
      </p:sp>
    </p:spTree>
    <p:extLst>
      <p:ext uri="{BB962C8B-B14F-4D97-AF65-F5344CB8AC3E}">
        <p14:creationId xmlns:p14="http://schemas.microsoft.com/office/powerpoint/2010/main" val="1917046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gruessun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ADDFF5-ED78-44BE-9694-9DC6C7648AA4}"/>
              </a:ext>
            </a:extLst>
          </p:cNvPr>
          <p:cNvSpPr>
            <a:spLocks noGrp="1"/>
          </p:cNvSpPr>
          <p:nvPr>
            <p:ph sz="quarter" idx="10" hasCustomPrompt="1"/>
          </p:nvPr>
        </p:nvSpPr>
        <p:spPr>
          <a:xfrm>
            <a:off x="1000800" y="1779589"/>
            <a:ext cx="7056438" cy="864170"/>
          </a:xfrm>
          <a:prstGeom prst="rect">
            <a:avLst/>
          </a:prstGeom>
        </p:spPr>
        <p:txBody>
          <a:bodyPr/>
          <a:lstStyle>
            <a:lvl1pPr marL="0" indent="0">
              <a:buFontTx/>
              <a:buNone/>
              <a:defRPr b="1">
                <a:solidFill>
                  <a:srgbClr val="003063"/>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Begrüßung</a:t>
            </a:r>
          </a:p>
          <a:p>
            <a:pPr lvl="1"/>
            <a:endParaRPr lang="de-DE" dirty="0"/>
          </a:p>
        </p:txBody>
      </p:sp>
      <p:sp>
        <p:nvSpPr>
          <p:cNvPr id="6" name="Textplatzhalter 5">
            <a:extLst>
              <a:ext uri="{FF2B5EF4-FFF2-40B4-BE49-F238E27FC236}">
                <a16:creationId xmlns:a16="http://schemas.microsoft.com/office/drawing/2014/main" id="{185AAF05-A6B0-4E81-9FC7-BB4E879BE062}"/>
              </a:ext>
            </a:extLst>
          </p:cNvPr>
          <p:cNvSpPr>
            <a:spLocks noGrp="1"/>
          </p:cNvSpPr>
          <p:nvPr>
            <p:ph type="body" sz="quarter" idx="11" hasCustomPrompt="1"/>
          </p:nvPr>
        </p:nvSpPr>
        <p:spPr>
          <a:xfrm>
            <a:off x="986630" y="3219822"/>
            <a:ext cx="7027863" cy="1008062"/>
          </a:xfrm>
          <a:prstGeom prst="rect">
            <a:avLst/>
          </a:prstGeom>
        </p:spPr>
        <p:txBody>
          <a:bodyPr/>
          <a:lstStyle>
            <a:lvl1pPr marL="0" indent="0" algn="l" rtl="0" eaLnBrk="1" fontAlgn="base" hangingPunct="1">
              <a:spcBef>
                <a:spcPct val="0"/>
              </a:spcBef>
              <a:spcAft>
                <a:spcPct val="0"/>
              </a:spcAft>
              <a:buFontTx/>
              <a:buNone/>
              <a:defRPr lang="de-DE" sz="2400" b="1" kern="1200" dirty="0">
                <a:solidFill>
                  <a:schemeClr val="tx1">
                    <a:lumMod val="85000"/>
                    <a:lumOff val="15000"/>
                  </a:schemeClr>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Vorname Nachname</a:t>
            </a:r>
            <a:br>
              <a:rPr lang="de-DE" dirty="0"/>
            </a:br>
            <a:endParaRPr lang="de-DE" dirty="0"/>
          </a:p>
          <a:p>
            <a:pPr lvl="0"/>
            <a:r>
              <a:rPr lang="de-DE" dirty="0"/>
              <a:t>Institution</a:t>
            </a:r>
          </a:p>
        </p:txBody>
      </p:sp>
    </p:spTree>
    <p:extLst>
      <p:ext uri="{BB962C8B-B14F-4D97-AF65-F5344CB8AC3E}">
        <p14:creationId xmlns:p14="http://schemas.microsoft.com/office/powerpoint/2010/main" val="408206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ortra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EADDFF5-ED78-44BE-9694-9DC6C7648AA4}"/>
              </a:ext>
            </a:extLst>
          </p:cNvPr>
          <p:cNvSpPr>
            <a:spLocks noGrp="1"/>
          </p:cNvSpPr>
          <p:nvPr>
            <p:ph sz="quarter" idx="10" hasCustomPrompt="1"/>
          </p:nvPr>
        </p:nvSpPr>
        <p:spPr>
          <a:xfrm>
            <a:off x="986630" y="1635609"/>
            <a:ext cx="7056438" cy="576137"/>
          </a:xfrm>
          <a:prstGeom prst="rect">
            <a:avLst/>
          </a:prstGeom>
        </p:spPr>
        <p:txBody>
          <a:bodyPr/>
          <a:lstStyle>
            <a:lvl1pPr marL="0" indent="0">
              <a:buFontTx/>
              <a:buNone/>
              <a:defRPr lang="de-DE" sz="3200" b="1" kern="1200" dirty="0">
                <a:solidFill>
                  <a:srgbClr val="003063"/>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marL="0" lvl="0" indent="0" algn="l" rtl="0" fontAlgn="base">
              <a:spcBef>
                <a:spcPct val="20000"/>
              </a:spcBef>
              <a:spcAft>
                <a:spcPct val="0"/>
              </a:spcAft>
              <a:buFontTx/>
              <a:buNone/>
            </a:pPr>
            <a:r>
              <a:rPr lang="de-DE" altLang="de-DE" sz="3200" b="1" dirty="0">
                <a:solidFill>
                  <a:srgbClr val="00A8B4"/>
                </a:solidFill>
                <a:latin typeface="Arial" panose="020B0604020202020204" pitchFamily="34" charset="0"/>
                <a:cs typeface="Arial" panose="020B0604020202020204" pitchFamily="34" charset="0"/>
              </a:rPr>
              <a:t>Vortrag</a:t>
            </a:r>
            <a:endParaRPr lang="de-DE" dirty="0"/>
          </a:p>
        </p:txBody>
      </p:sp>
      <p:sp>
        <p:nvSpPr>
          <p:cNvPr id="6" name="Textplatzhalter 5">
            <a:extLst>
              <a:ext uri="{FF2B5EF4-FFF2-40B4-BE49-F238E27FC236}">
                <a16:creationId xmlns:a16="http://schemas.microsoft.com/office/drawing/2014/main" id="{185AAF05-A6B0-4E81-9FC7-BB4E879BE062}"/>
              </a:ext>
            </a:extLst>
          </p:cNvPr>
          <p:cNvSpPr>
            <a:spLocks noGrp="1"/>
          </p:cNvSpPr>
          <p:nvPr>
            <p:ph type="body" sz="quarter" idx="11" hasCustomPrompt="1"/>
          </p:nvPr>
        </p:nvSpPr>
        <p:spPr>
          <a:xfrm>
            <a:off x="986630" y="3219822"/>
            <a:ext cx="7069933" cy="503237"/>
          </a:xfrm>
          <a:prstGeom prst="rect">
            <a:avLst/>
          </a:prstGeom>
        </p:spPr>
        <p:txBody>
          <a:bodyPr/>
          <a:lstStyle>
            <a:lvl1pPr marL="0" indent="0" algn="l" rtl="0" eaLnBrk="1" fontAlgn="base" hangingPunct="1">
              <a:spcBef>
                <a:spcPct val="0"/>
              </a:spcBef>
              <a:spcAft>
                <a:spcPct val="0"/>
              </a:spcAft>
              <a:buFontTx/>
              <a:buNone/>
              <a:defRPr lang="de-DE" sz="2400" b="1" kern="1200" dirty="0">
                <a:solidFill>
                  <a:schemeClr val="tx1">
                    <a:lumMod val="85000"/>
                    <a:lumOff val="15000"/>
                  </a:schemeClr>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Vorname Nachname</a:t>
            </a:r>
          </a:p>
        </p:txBody>
      </p:sp>
      <p:sp>
        <p:nvSpPr>
          <p:cNvPr id="5" name="Textplatzhalter 4">
            <a:extLst>
              <a:ext uri="{FF2B5EF4-FFF2-40B4-BE49-F238E27FC236}">
                <a16:creationId xmlns:a16="http://schemas.microsoft.com/office/drawing/2014/main" id="{166FCD2D-DD69-427E-9AC4-514299A466D2}"/>
              </a:ext>
            </a:extLst>
          </p:cNvPr>
          <p:cNvSpPr>
            <a:spLocks noGrp="1"/>
          </p:cNvSpPr>
          <p:nvPr>
            <p:ph type="body" sz="quarter" idx="12" hasCustomPrompt="1"/>
          </p:nvPr>
        </p:nvSpPr>
        <p:spPr>
          <a:xfrm>
            <a:off x="1000125" y="2500313"/>
            <a:ext cx="7056438" cy="503237"/>
          </a:xfrm>
          <a:prstGeom prst="rect">
            <a:avLst/>
          </a:prstGeom>
        </p:spPr>
        <p:txBody>
          <a:bodyPr/>
          <a:lstStyle>
            <a:lvl1pPr>
              <a:defRPr lang="de-DE" sz="2000" b="1" dirty="0" smtClean="0">
                <a:solidFill>
                  <a:srgbClr val="003063"/>
                </a:solidFill>
                <a:latin typeface="Arial" panose="020B0604020202020204" pitchFamily="34" charset="0"/>
                <a:cs typeface="Arial" panose="020B0604020202020204" pitchFamily="34" charset="0"/>
              </a:defRPr>
            </a:lvl1pPr>
            <a:lvl2pPr>
              <a:defRPr lang="de-DE" dirty="0" smtClean="0"/>
            </a:lvl2pPr>
            <a:lvl3pPr>
              <a:defRPr lang="de-DE" dirty="0" smtClean="0"/>
            </a:lvl3pPr>
            <a:lvl4pPr>
              <a:defRPr lang="de-DE" dirty="0" smtClean="0"/>
            </a:lvl4pPr>
            <a:lvl5pPr>
              <a:defRPr lang="de-DE" dirty="0"/>
            </a:lvl5pPr>
          </a:lstStyle>
          <a:p>
            <a:pPr marL="0" lvl="0" indent="0" eaLnBrk="1" hangingPunct="1">
              <a:spcBef>
                <a:spcPct val="0"/>
              </a:spcBef>
              <a:buFontTx/>
              <a:buNone/>
            </a:pPr>
            <a:r>
              <a:rPr lang="de-DE" dirty="0"/>
              <a:t>„Titel“</a:t>
            </a:r>
          </a:p>
        </p:txBody>
      </p:sp>
      <p:sp>
        <p:nvSpPr>
          <p:cNvPr id="8" name="Textplatzhalter 7">
            <a:extLst>
              <a:ext uri="{FF2B5EF4-FFF2-40B4-BE49-F238E27FC236}">
                <a16:creationId xmlns:a16="http://schemas.microsoft.com/office/drawing/2014/main" id="{8C5A5D14-8A06-4944-ADA5-7C888CB17726}"/>
              </a:ext>
            </a:extLst>
          </p:cNvPr>
          <p:cNvSpPr>
            <a:spLocks noGrp="1"/>
          </p:cNvSpPr>
          <p:nvPr>
            <p:ph type="body" sz="quarter" idx="13" hasCustomPrompt="1"/>
          </p:nvPr>
        </p:nvSpPr>
        <p:spPr>
          <a:xfrm>
            <a:off x="1000125" y="3867150"/>
            <a:ext cx="7056438" cy="503238"/>
          </a:xfrm>
          <a:prstGeom prst="rect">
            <a:avLst/>
          </a:prstGeom>
        </p:spPr>
        <p:txBody>
          <a:bodyPr/>
          <a:lstStyle>
            <a:lvl1pPr marL="0" indent="0">
              <a:buFontTx/>
              <a:buNone/>
              <a:defRPr sz="2000">
                <a:solidFill>
                  <a:schemeClr val="tx1">
                    <a:lumMod val="85000"/>
                    <a:lumOff val="15000"/>
                  </a:schemeClr>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Institution</a:t>
            </a:r>
          </a:p>
        </p:txBody>
      </p:sp>
    </p:spTree>
    <p:extLst>
      <p:ext uri="{BB962C8B-B14F-4D97-AF65-F5344CB8AC3E}">
        <p14:creationId xmlns:p14="http://schemas.microsoft.com/office/powerpoint/2010/main" val="40859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17B1D11A-2BF9-4396-8FC0-94F7F6D7DDE0}"/>
              </a:ext>
            </a:extLst>
          </p:cNvPr>
          <p:cNvSpPr>
            <a:spLocks noGrp="1"/>
          </p:cNvSpPr>
          <p:nvPr>
            <p:ph type="body" sz="quarter" idx="10" hasCustomPrompt="1"/>
          </p:nvPr>
        </p:nvSpPr>
        <p:spPr>
          <a:xfrm>
            <a:off x="1000800" y="993600"/>
            <a:ext cx="7632700" cy="576337"/>
          </a:xfrm>
          <a:prstGeom prst="rect">
            <a:avLst/>
          </a:prstGeom>
        </p:spPr>
        <p:txBody>
          <a:bodyPr/>
          <a:lstStyle>
            <a:lvl1pPr marL="0" indent="0">
              <a:buFontTx/>
              <a:buNone/>
              <a:defRPr b="1">
                <a:solidFill>
                  <a:srgbClr val="003063"/>
                </a:solidFill>
                <a:latin typeface="Arial" panose="020B0604020202020204" pitchFamily="34" charset="0"/>
                <a:cs typeface="Arial" panose="020B0604020202020204" pitchFamily="34" charset="0"/>
              </a:defRPr>
            </a:lvl1pPr>
          </a:lstStyle>
          <a:p>
            <a:pPr lvl="0"/>
            <a:r>
              <a:rPr lang="de-DE" dirty="0"/>
              <a:t>Ablauf/Tagesprogramm/Agenda</a:t>
            </a:r>
          </a:p>
        </p:txBody>
      </p:sp>
      <p:sp>
        <p:nvSpPr>
          <p:cNvPr id="6" name="Inhaltsplatzhalter 5">
            <a:extLst>
              <a:ext uri="{FF2B5EF4-FFF2-40B4-BE49-F238E27FC236}">
                <a16:creationId xmlns:a16="http://schemas.microsoft.com/office/drawing/2014/main" id="{FAD1DE39-27E2-485B-AE69-425A16C28942}"/>
              </a:ext>
            </a:extLst>
          </p:cNvPr>
          <p:cNvSpPr>
            <a:spLocks noGrp="1"/>
          </p:cNvSpPr>
          <p:nvPr>
            <p:ph sz="quarter" idx="11" hasCustomPrompt="1"/>
          </p:nvPr>
        </p:nvSpPr>
        <p:spPr>
          <a:xfrm>
            <a:off x="1000800" y="1635125"/>
            <a:ext cx="7632700" cy="2736850"/>
          </a:xfrm>
          <a:prstGeom prst="rect">
            <a:avLst/>
          </a:prstGeom>
        </p:spPr>
        <p:txBody>
          <a:bodyPr/>
          <a:lstStyle>
            <a:lvl1pPr>
              <a:defRPr sz="20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de-DE" dirty="0"/>
              <a:t>Pos 1</a:t>
            </a:r>
          </a:p>
          <a:p>
            <a:pPr lvl="0"/>
            <a:r>
              <a:rPr lang="de-DE" dirty="0"/>
              <a:t>Pos 2</a:t>
            </a:r>
          </a:p>
          <a:p>
            <a:pPr lvl="0"/>
            <a:r>
              <a:rPr lang="de-DE" dirty="0"/>
              <a:t>Pos 3</a:t>
            </a:r>
          </a:p>
        </p:txBody>
      </p:sp>
    </p:spTree>
    <p:extLst>
      <p:ext uri="{BB962C8B-B14F-4D97-AF65-F5344CB8AC3E}">
        <p14:creationId xmlns:p14="http://schemas.microsoft.com/office/powerpoint/2010/main" val="344048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orkshops">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020D175C-5ABD-4B62-8D0C-0E0A641E129B}"/>
              </a:ext>
            </a:extLst>
          </p:cNvPr>
          <p:cNvSpPr>
            <a:spLocks noGrp="1"/>
          </p:cNvSpPr>
          <p:nvPr>
            <p:ph type="body" sz="quarter" idx="10" hasCustomPrompt="1"/>
          </p:nvPr>
        </p:nvSpPr>
        <p:spPr>
          <a:xfrm>
            <a:off x="1000800" y="993600"/>
            <a:ext cx="8143200" cy="575890"/>
          </a:xfrm>
          <a:prstGeom prst="rect">
            <a:avLst/>
          </a:prstGeom>
        </p:spPr>
        <p:txBody>
          <a:bodyPr tIns="0" rIns="0" bIns="0"/>
          <a:lstStyle>
            <a:lvl1pPr marL="0" indent="0">
              <a:buFontTx/>
              <a:buNone/>
              <a:defRPr b="1">
                <a:solidFill>
                  <a:srgbClr val="003063"/>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Format (Workshops, Foren, Plenen, etc.) </a:t>
            </a:r>
          </a:p>
        </p:txBody>
      </p:sp>
      <p:sp>
        <p:nvSpPr>
          <p:cNvPr id="7" name="Inhaltsplatzhalter 6">
            <a:extLst>
              <a:ext uri="{FF2B5EF4-FFF2-40B4-BE49-F238E27FC236}">
                <a16:creationId xmlns:a16="http://schemas.microsoft.com/office/drawing/2014/main" id="{34DA9E80-8AF6-4DD3-90C6-B3AB3838E97E}"/>
              </a:ext>
            </a:extLst>
          </p:cNvPr>
          <p:cNvSpPr>
            <a:spLocks noGrp="1"/>
          </p:cNvSpPr>
          <p:nvPr>
            <p:ph sz="quarter" idx="11" hasCustomPrompt="1"/>
          </p:nvPr>
        </p:nvSpPr>
        <p:spPr>
          <a:xfrm>
            <a:off x="1000124" y="1707654"/>
            <a:ext cx="3715891" cy="2664296"/>
          </a:xfrm>
          <a:prstGeom prst="rect">
            <a:avLst/>
          </a:prstGeom>
        </p:spPr>
        <p:txBody>
          <a:bodyPr/>
          <a:lstStyle>
            <a:lvl1pPr>
              <a:defRPr sz="2400">
                <a:solidFill>
                  <a:srgbClr val="404040"/>
                </a:solidFill>
                <a:latin typeface="Arial" panose="020B0604020202020204" pitchFamily="34" charset="0"/>
                <a:cs typeface="Arial" panose="020B0604020202020204" pitchFamily="34" charset="0"/>
              </a:defRPr>
            </a:lvl1pPr>
          </a:lstStyle>
          <a:p>
            <a:pPr lvl="0"/>
            <a:r>
              <a:rPr lang="de-DE" dirty="0"/>
              <a:t>Titel 1</a:t>
            </a:r>
          </a:p>
          <a:p>
            <a:pPr lvl="0"/>
            <a:r>
              <a:rPr lang="de-DE" dirty="0"/>
              <a:t>Titel 2</a:t>
            </a:r>
          </a:p>
          <a:p>
            <a:pPr lvl="0"/>
            <a:r>
              <a:rPr lang="de-DE" dirty="0"/>
              <a:t>Titel 3</a:t>
            </a:r>
          </a:p>
          <a:p>
            <a:pPr lvl="0"/>
            <a:r>
              <a:rPr lang="de-DE" dirty="0"/>
              <a:t>Titel 4</a:t>
            </a:r>
          </a:p>
          <a:p>
            <a:pPr lvl="0"/>
            <a:r>
              <a:rPr lang="de-DE" dirty="0"/>
              <a:t>Titel 5</a:t>
            </a:r>
          </a:p>
        </p:txBody>
      </p:sp>
      <p:sp>
        <p:nvSpPr>
          <p:cNvPr id="9" name="Inhaltsplatzhalter 8">
            <a:extLst>
              <a:ext uri="{FF2B5EF4-FFF2-40B4-BE49-F238E27FC236}">
                <a16:creationId xmlns:a16="http://schemas.microsoft.com/office/drawing/2014/main" id="{4D944AB7-CA0D-4052-B5B0-13BF8DDE4DD6}"/>
              </a:ext>
            </a:extLst>
          </p:cNvPr>
          <p:cNvSpPr>
            <a:spLocks noGrp="1"/>
          </p:cNvSpPr>
          <p:nvPr>
            <p:ph sz="quarter" idx="12" hasCustomPrompt="1"/>
          </p:nvPr>
        </p:nvSpPr>
        <p:spPr>
          <a:xfrm>
            <a:off x="5219700" y="1707654"/>
            <a:ext cx="3528764" cy="2664296"/>
          </a:xfrm>
          <a:prstGeom prst="rect">
            <a:avLst/>
          </a:prstGeom>
        </p:spPr>
        <p:txBody>
          <a:bodyPr/>
          <a:lstStyle>
            <a:lvl1pPr>
              <a:defRPr sz="2400">
                <a:solidFill>
                  <a:srgbClr val="404040"/>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de-DE" dirty="0"/>
              <a:t>Titel 1</a:t>
            </a:r>
          </a:p>
          <a:p>
            <a:pPr lvl="0"/>
            <a:r>
              <a:rPr lang="de-DE" dirty="0"/>
              <a:t>Titel 2</a:t>
            </a:r>
          </a:p>
          <a:p>
            <a:pPr lvl="0"/>
            <a:r>
              <a:rPr lang="de-DE" dirty="0"/>
              <a:t>Titel 3</a:t>
            </a:r>
          </a:p>
          <a:p>
            <a:pPr lvl="0"/>
            <a:r>
              <a:rPr lang="de-DE" dirty="0"/>
              <a:t>Titel 4</a:t>
            </a:r>
          </a:p>
          <a:p>
            <a:pPr lvl="0"/>
            <a:r>
              <a:rPr lang="de-DE" dirty="0"/>
              <a:t>Titel 5</a:t>
            </a:r>
          </a:p>
        </p:txBody>
      </p:sp>
    </p:spTree>
    <p:extLst>
      <p:ext uri="{BB962C8B-B14F-4D97-AF65-F5344CB8AC3E}">
        <p14:creationId xmlns:p14="http://schemas.microsoft.com/office/powerpoint/2010/main" val="117355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AAC3AA2C-4612-439C-A9B8-DEAF41B544A5}"/>
              </a:ext>
            </a:extLst>
          </p:cNvPr>
          <p:cNvSpPr>
            <a:spLocks noGrp="1"/>
          </p:cNvSpPr>
          <p:nvPr>
            <p:ph type="body" sz="quarter" idx="12" hasCustomPrompt="1"/>
          </p:nvPr>
        </p:nvSpPr>
        <p:spPr>
          <a:xfrm>
            <a:off x="1000125" y="2344535"/>
            <a:ext cx="6596063" cy="647700"/>
          </a:xfrm>
          <a:prstGeom prst="rect">
            <a:avLst/>
          </a:prstGeom>
        </p:spPr>
        <p:txBody>
          <a:bodyPr/>
          <a:lstStyle>
            <a:lvl1pPr marL="0" indent="0">
              <a:buFontTx/>
              <a:buNone/>
              <a:defRPr lang="de-DE" sz="3600" b="1" kern="1200" dirty="0" smtClean="0">
                <a:solidFill>
                  <a:srgbClr val="003063"/>
                </a:solidFill>
                <a:latin typeface="Arial" panose="020B0604020202020204" pitchFamily="34" charset="0"/>
                <a:ea typeface="+mn-ea"/>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(Mittags)Pause</a:t>
            </a:r>
          </a:p>
        </p:txBody>
      </p:sp>
      <p:sp>
        <p:nvSpPr>
          <p:cNvPr id="10" name="Textplatzhalter 9">
            <a:extLst>
              <a:ext uri="{FF2B5EF4-FFF2-40B4-BE49-F238E27FC236}">
                <a16:creationId xmlns:a16="http://schemas.microsoft.com/office/drawing/2014/main" id="{700470FB-8B81-4771-82D4-8BA6F916FE59}"/>
              </a:ext>
            </a:extLst>
          </p:cNvPr>
          <p:cNvSpPr>
            <a:spLocks noGrp="1"/>
          </p:cNvSpPr>
          <p:nvPr>
            <p:ph type="body" sz="quarter" idx="13" hasCustomPrompt="1"/>
          </p:nvPr>
        </p:nvSpPr>
        <p:spPr>
          <a:xfrm>
            <a:off x="1000125" y="3003550"/>
            <a:ext cx="6956251" cy="504825"/>
          </a:xfrm>
          <a:prstGeom prst="rect">
            <a:avLst/>
          </a:prstGeom>
        </p:spPr>
        <p:txBody>
          <a:bodyPr/>
          <a:lstStyle>
            <a:lvl1pPr>
              <a:defRPr lang="de-DE" sz="3200" b="1" kern="1200" dirty="0" smtClean="0">
                <a:solidFill>
                  <a:schemeClr val="tx1">
                    <a:lumMod val="85000"/>
                    <a:lumOff val="15000"/>
                  </a:schemeClr>
                </a:solidFill>
                <a:latin typeface="Arial" panose="020B0604020202020204" pitchFamily="34" charset="0"/>
                <a:ea typeface="+mn-ea"/>
                <a:cs typeface="Arial" panose="020B0604020202020204" pitchFamily="34" charset="0"/>
              </a:defRPr>
            </a:lvl1pPr>
          </a:lstStyle>
          <a:p>
            <a:pPr marL="0" lvl="0" indent="0" algn="l" rtl="0" fontAlgn="base">
              <a:spcBef>
                <a:spcPct val="20000"/>
              </a:spcBef>
              <a:spcAft>
                <a:spcPct val="0"/>
              </a:spcAft>
              <a:buFontTx/>
              <a:buNone/>
            </a:pPr>
            <a:r>
              <a:rPr lang="de-DE" dirty="0"/>
              <a:t>Uhrzeit oder von-bis</a:t>
            </a:r>
          </a:p>
        </p:txBody>
      </p:sp>
    </p:spTree>
    <p:extLst>
      <p:ext uri="{BB962C8B-B14F-4D97-AF65-F5344CB8AC3E}">
        <p14:creationId xmlns:p14="http://schemas.microsoft.com/office/powerpoint/2010/main" val="2299467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bschluss">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EC6DC77-DE3D-40E9-B39C-87557E0E0909}"/>
              </a:ext>
            </a:extLst>
          </p:cNvPr>
          <p:cNvSpPr>
            <a:spLocks noGrp="1"/>
          </p:cNvSpPr>
          <p:nvPr>
            <p:ph type="body" sz="quarter" idx="10" hasCustomPrompt="1"/>
          </p:nvPr>
        </p:nvSpPr>
        <p:spPr>
          <a:xfrm>
            <a:off x="1000125" y="2293231"/>
            <a:ext cx="7993063" cy="638559"/>
          </a:xfrm>
          <a:prstGeom prst="rect">
            <a:avLst/>
          </a:prstGeom>
        </p:spPr>
        <p:txBody>
          <a:bodyPr/>
          <a:lstStyle>
            <a:lvl1pPr marL="0" indent="0">
              <a:buNone/>
              <a:defRPr sz="3600" b="1">
                <a:solidFill>
                  <a:srgbClr val="003063"/>
                </a:solidFill>
                <a:latin typeface="Arial" panose="020B0604020202020204" pitchFamily="34" charset="0"/>
                <a:cs typeface="Arial" panose="020B0604020202020204" pitchFamily="34" charset="0"/>
              </a:defRPr>
            </a:lvl1pPr>
            <a:lvl2pPr marL="457200" indent="0">
              <a:buNone/>
              <a:defRPr b="1">
                <a:solidFill>
                  <a:srgbClr val="00A8B4"/>
                </a:solidFill>
                <a:latin typeface="Arial" panose="020B0604020202020204" pitchFamily="34" charset="0"/>
                <a:cs typeface="Arial" panose="020B0604020202020204" pitchFamily="34" charset="0"/>
              </a:defRPr>
            </a:lvl2pPr>
            <a:lvl3pPr marL="914400" indent="0">
              <a:buNone/>
              <a:defRPr b="1">
                <a:solidFill>
                  <a:srgbClr val="00A8B4"/>
                </a:solidFill>
                <a:latin typeface="Arial" panose="020B0604020202020204" pitchFamily="34" charset="0"/>
                <a:cs typeface="Arial" panose="020B0604020202020204" pitchFamily="34" charset="0"/>
              </a:defRPr>
            </a:lvl3pPr>
            <a:lvl4pPr marL="1371600" indent="0">
              <a:buNone/>
              <a:defRPr b="1">
                <a:solidFill>
                  <a:srgbClr val="00A8B4"/>
                </a:solidFill>
                <a:latin typeface="Arial" panose="020B0604020202020204" pitchFamily="34" charset="0"/>
                <a:cs typeface="Arial" panose="020B0604020202020204" pitchFamily="34" charset="0"/>
              </a:defRPr>
            </a:lvl4pPr>
            <a:lvl5pPr marL="1828800" indent="0">
              <a:buNone/>
              <a:defRPr b="1">
                <a:solidFill>
                  <a:srgbClr val="00A8B4"/>
                </a:solidFill>
                <a:latin typeface="Arial" panose="020B0604020202020204" pitchFamily="34" charset="0"/>
                <a:cs typeface="Arial" panose="020B0604020202020204" pitchFamily="34" charset="0"/>
              </a:defRPr>
            </a:lvl5pPr>
          </a:lstStyle>
          <a:p>
            <a:pPr eaLnBrk="1" hangingPunct="1"/>
            <a:r>
              <a:rPr lang="de-DE" altLang="de-DE" sz="3600" b="1" dirty="0">
                <a:solidFill>
                  <a:srgbClr val="00A8B4"/>
                </a:solidFill>
                <a:latin typeface="Arial" panose="020B0604020202020204" pitchFamily="34" charset="0"/>
                <a:cs typeface="Arial" panose="020B0604020202020204" pitchFamily="34" charset="0"/>
              </a:rPr>
              <a:t>Abschluss und Verabschiedung</a:t>
            </a:r>
          </a:p>
        </p:txBody>
      </p:sp>
      <p:sp>
        <p:nvSpPr>
          <p:cNvPr id="6" name="Textplatzhalter 5">
            <a:extLst>
              <a:ext uri="{FF2B5EF4-FFF2-40B4-BE49-F238E27FC236}">
                <a16:creationId xmlns:a16="http://schemas.microsoft.com/office/drawing/2014/main" id="{6BB216F6-F2FF-4121-9543-6DABA16D16C7}"/>
              </a:ext>
            </a:extLst>
          </p:cNvPr>
          <p:cNvSpPr>
            <a:spLocks noGrp="1"/>
          </p:cNvSpPr>
          <p:nvPr>
            <p:ph type="body" sz="quarter" idx="11" hasCustomPrompt="1"/>
          </p:nvPr>
        </p:nvSpPr>
        <p:spPr>
          <a:xfrm>
            <a:off x="1000125" y="3291830"/>
            <a:ext cx="7993063" cy="936104"/>
          </a:xfrm>
          <a:prstGeom prst="rect">
            <a:avLst/>
          </a:prstGeom>
        </p:spPr>
        <p:txBody>
          <a:bodyPr/>
          <a:lstStyle>
            <a:lvl1pPr marL="0" indent="0">
              <a:buNone/>
              <a:defRPr sz="2400" b="1">
                <a:solidFill>
                  <a:srgbClr val="404040"/>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de-DE" dirty="0"/>
              <a:t>Vorname Nachname</a:t>
            </a:r>
          </a:p>
          <a:p>
            <a:pPr lvl="0"/>
            <a:r>
              <a:rPr lang="de-DE" dirty="0"/>
              <a:t>Institution</a:t>
            </a:r>
          </a:p>
        </p:txBody>
      </p:sp>
    </p:spTree>
    <p:extLst>
      <p:ext uri="{BB962C8B-B14F-4D97-AF65-F5344CB8AC3E}">
        <p14:creationId xmlns:p14="http://schemas.microsoft.com/office/powerpoint/2010/main" val="663060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nke für Teilnahme">
    <p:spTree>
      <p:nvGrpSpPr>
        <p:cNvPr id="1" name=""/>
        <p:cNvGrpSpPr/>
        <p:nvPr/>
      </p:nvGrpSpPr>
      <p:grpSpPr>
        <a:xfrm>
          <a:off x="0" y="0"/>
          <a:ext cx="0" cy="0"/>
          <a:chOff x="0" y="0"/>
          <a:chExt cx="0" cy="0"/>
        </a:xfrm>
      </p:grpSpPr>
      <p:sp>
        <p:nvSpPr>
          <p:cNvPr id="3" name="Textfeld 3">
            <a:extLst>
              <a:ext uri="{FF2B5EF4-FFF2-40B4-BE49-F238E27FC236}">
                <a16:creationId xmlns:a16="http://schemas.microsoft.com/office/drawing/2014/main" id="{194ABA6B-6245-45A5-A443-C2644BF6C08A}"/>
              </a:ext>
            </a:extLst>
          </p:cNvPr>
          <p:cNvSpPr txBox="1">
            <a:spLocks noChangeArrowheads="1"/>
          </p:cNvSpPr>
          <p:nvPr userDrawn="1"/>
        </p:nvSpPr>
        <p:spPr bwMode="auto">
          <a:xfrm>
            <a:off x="1000125" y="2286000"/>
            <a:ext cx="81438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de-DE" altLang="de-DE" sz="4000" b="1" dirty="0">
                <a:solidFill>
                  <a:srgbClr val="003063"/>
                </a:solidFill>
                <a:latin typeface="Arial" panose="020B0604020202020204" pitchFamily="34" charset="0"/>
                <a:cs typeface="Arial" panose="020B0604020202020204" pitchFamily="34" charset="0"/>
              </a:rPr>
              <a:t>Wir danken für Ihre Teilnahme!</a:t>
            </a:r>
            <a:br>
              <a:rPr lang="de-DE" altLang="de-DE" sz="4000" b="1" dirty="0">
                <a:solidFill>
                  <a:srgbClr val="003063"/>
                </a:solidFill>
                <a:latin typeface="Arial" panose="020B0604020202020204" pitchFamily="34" charset="0"/>
                <a:cs typeface="Arial" panose="020B0604020202020204" pitchFamily="34" charset="0"/>
              </a:rPr>
            </a:br>
            <a:br>
              <a:rPr lang="de-DE" altLang="de-DE" sz="4000" b="1" dirty="0">
                <a:solidFill>
                  <a:srgbClr val="003063"/>
                </a:solidFill>
                <a:latin typeface="Arial" panose="020B0604020202020204" pitchFamily="34" charset="0"/>
                <a:cs typeface="Arial" panose="020B0604020202020204" pitchFamily="34" charset="0"/>
              </a:rPr>
            </a:br>
            <a:endParaRPr lang="de-DE" altLang="de-DE" sz="4000" b="1" dirty="0">
              <a:solidFill>
                <a:srgbClr val="00306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3348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6">
            <a:extLst>
              <a:ext uri="{FF2B5EF4-FFF2-40B4-BE49-F238E27FC236}">
                <a16:creationId xmlns:a16="http://schemas.microsoft.com/office/drawing/2014/main" id="{E54208EB-0A18-411C-BA92-1880B9C09CE1}"/>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p:blipFill>
        <p:spPr bwMode="auto">
          <a:xfrm>
            <a:off x="1" y="1025"/>
            <a:ext cx="9140822" cy="51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2B35C3AF-1BAC-420F-B980-A69002945C1F}"/>
              </a:ext>
            </a:extLst>
          </p:cNvPr>
          <p:cNvSpPr/>
          <p:nvPr userDrawn="1"/>
        </p:nvSpPr>
        <p:spPr>
          <a:xfrm>
            <a:off x="0" y="4443958"/>
            <a:ext cx="9140822" cy="698517"/>
          </a:xfrm>
          <a:prstGeom prst="rect">
            <a:avLst/>
          </a:prstGeom>
          <a:solidFill>
            <a:srgbClr val="003064"/>
          </a:solidFill>
          <a:ln>
            <a:solidFill>
              <a:srgbClr val="0030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a:extLst>
              <a:ext uri="{FF2B5EF4-FFF2-40B4-BE49-F238E27FC236}">
                <a16:creationId xmlns:a16="http://schemas.microsoft.com/office/drawing/2014/main" id="{6DB67FFA-A9FA-4336-85E0-99E75E17689A}"/>
              </a:ext>
            </a:extLst>
          </p:cNvPr>
          <p:cNvSpPr txBox="1"/>
          <p:nvPr userDrawn="1"/>
        </p:nvSpPr>
        <p:spPr>
          <a:xfrm>
            <a:off x="7956376" y="4763348"/>
            <a:ext cx="940963" cy="184666"/>
          </a:xfrm>
          <a:prstGeom prst="rect">
            <a:avLst/>
          </a:prstGeom>
          <a:noFill/>
        </p:spPr>
        <p:txBody>
          <a:bodyPr wrap="none" lIns="0" tIns="0" rIns="0" bIns="0" rtlCol="0">
            <a:spAutoFit/>
          </a:bodyPr>
          <a:lstStyle/>
          <a:p>
            <a:r>
              <a:rPr lang="de-DE" sz="1200" b="1" dirty="0" err="1">
                <a:solidFill>
                  <a:schemeClr val="bg1"/>
                </a:solidFill>
                <a:latin typeface="Arial" panose="020B0604020202020204" pitchFamily="34" charset="0"/>
                <a:cs typeface="Arial" panose="020B0604020202020204" pitchFamily="34" charset="0"/>
              </a:rPr>
              <a:t>chancen.nrw</a:t>
            </a:r>
            <a:endParaRPr lang="de-DE" sz="1200" b="1" dirty="0">
              <a:solidFill>
                <a:schemeClr val="bg1"/>
              </a:solidFill>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53A3A852-7192-44D7-AF51-A7EA4A9182D8}"/>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837141" y="195486"/>
            <a:ext cx="922053" cy="504056"/>
          </a:xfrm>
          <a:prstGeom prst="rect">
            <a:avLst/>
          </a:prstGeom>
        </p:spPr>
      </p:pic>
      <p:pic>
        <p:nvPicPr>
          <p:cNvPr id="4" name="Grafik 3">
            <a:extLst>
              <a:ext uri="{FF2B5EF4-FFF2-40B4-BE49-F238E27FC236}">
                <a16:creationId xmlns:a16="http://schemas.microsoft.com/office/drawing/2014/main" id="{79A6CDBC-FBE1-4714-805D-302A421F8D8E}"/>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948830" y="169418"/>
            <a:ext cx="636792" cy="484184"/>
          </a:xfrm>
          <a:prstGeom prst="rect">
            <a:avLst/>
          </a:prstGeom>
        </p:spPr>
      </p:pic>
      <p:pic>
        <p:nvPicPr>
          <p:cNvPr id="7" name="Grafik 6">
            <a:extLst>
              <a:ext uri="{FF2B5EF4-FFF2-40B4-BE49-F238E27FC236}">
                <a16:creationId xmlns:a16="http://schemas.microsoft.com/office/drawing/2014/main" id="{480AE688-CC05-4E22-A0EB-73D4C15D1709}"/>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15950" y="195486"/>
            <a:ext cx="468000" cy="4680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8" r:id="rId3"/>
    <p:sldLayoutId id="2147483682" r:id="rId4"/>
    <p:sldLayoutId id="2147483686" r:id="rId5"/>
    <p:sldLayoutId id="2147483684" r:id="rId6"/>
    <p:sldLayoutId id="2147483677" r:id="rId7"/>
    <p:sldLayoutId id="2147483683" r:id="rId8"/>
    <p:sldLayoutId id="2147483681" r:id="rId9"/>
    <p:sldLayoutId id="2147483685" r:id="rId10"/>
    <p:sldLayoutId id="2147483687" r:id="rId11"/>
    <p:sldLayoutId id="2147483688" r:id="rId12"/>
    <p:sldLayoutId id="2147483690" r:id="rId13"/>
    <p:sldLayoutId id="2147483693" r:id="rId14"/>
    <p:sldLayoutId id="2147483694" r:id="rId15"/>
    <p:sldLayoutId id="2147483695" r:id="rId16"/>
  </p:sldLayoutIdLst>
  <p:hf sldNum="0" hdr="0" ftr="0" dt="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kiezkita.com/programm" TargetMode="External"/><Relationship Id="rId2" Type="http://schemas.openxmlformats.org/officeDocument/2006/relationships/hyperlink" Target="https://www.kinder-staerken-sachsen.de/"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ruene-nrw.de/dateien/Zukunftsvertrag_CDU-GRUeNE_Vorder-und-Ruecseite.pdf"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10.xml"/><Relationship Id="rId7" Type="http://schemas.openxmlformats.org/officeDocument/2006/relationships/diagramData" Target="../diagrams/data1.xml"/><Relationship Id="rId12"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1.emf"/><Relationship Id="rId11" Type="http://schemas.microsoft.com/office/2007/relationships/diagramDrawing" Target="../diagrams/drawing1.xml"/><Relationship Id="rId5" Type="http://schemas.openxmlformats.org/officeDocument/2006/relationships/oleObject" Target="../embeddings/oleObject2.bin"/><Relationship Id="rId10" Type="http://schemas.openxmlformats.org/officeDocument/2006/relationships/diagramColors" Target="../diagrams/colors1.xml"/><Relationship Id="rId4" Type="http://schemas.openxmlformats.org/officeDocument/2006/relationships/notesSlide" Target="../notesSlides/notesSlide14.xml"/><Relationship Id="rId9"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6.xml"/><Relationship Id="rId7" Type="http://schemas.openxmlformats.org/officeDocument/2006/relationships/diagramData" Target="../diagrams/data2.xml"/><Relationship Id="rId12" Type="http://schemas.openxmlformats.org/officeDocument/2006/relationships/image" Target="../media/image6.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1.emf"/><Relationship Id="rId11" Type="http://schemas.microsoft.com/office/2007/relationships/diagramDrawing" Target="../diagrams/drawing2.xml"/><Relationship Id="rId5" Type="http://schemas.openxmlformats.org/officeDocument/2006/relationships/oleObject" Target="../embeddings/oleObject2.bin"/><Relationship Id="rId10" Type="http://schemas.openxmlformats.org/officeDocument/2006/relationships/diagramColors" Target="../diagrams/colors2.xml"/><Relationship Id="rId4" Type="http://schemas.openxmlformats.org/officeDocument/2006/relationships/notesSlide" Target="../notesSlides/notesSlide16.xml"/><Relationship Id="rId9"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5.xml"/><Relationship Id="rId7" Type="http://schemas.openxmlformats.org/officeDocument/2006/relationships/diagramData" Target="../diagrams/data3.xml"/><Relationship Id="rId12" Type="http://schemas.openxmlformats.org/officeDocument/2006/relationships/image" Target="../media/image27.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21.emf"/><Relationship Id="rId11" Type="http://schemas.microsoft.com/office/2007/relationships/diagramDrawing" Target="../diagrams/drawing3.xml"/><Relationship Id="rId5" Type="http://schemas.openxmlformats.org/officeDocument/2006/relationships/oleObject" Target="../embeddings/oleObject3.bin"/><Relationship Id="rId10" Type="http://schemas.openxmlformats.org/officeDocument/2006/relationships/diagramColors" Target="../diagrams/colors3.xml"/><Relationship Id="rId4" Type="http://schemas.openxmlformats.org/officeDocument/2006/relationships/notesSlide" Target="../notesSlides/notesSlide18.xml"/><Relationship Id="rId9"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hyperlink" Target="https://www.griffbereit-rucksack.de/" TargetMode="External"/><Relationship Id="rId7"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sesk.de/ueber-un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s://forms.office.com/Pages/DesignPageV2.aspx?subpage=design&amp;FormId=JrQYpkja8kiapzUGW9YrOEA4Bo-Az51GkA3-8pmivRxUMjhHSTZMNVlOREFBQkFSU0JNNVpCOE5ENy4u" TargetMode="Externa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hyperlink" Target="https://soundcloud.com/froebelcast" TargetMode="External"/><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hyperlink" Target="https://www.youtube.com/playlist?list=PLP3i2WL05mff7XkOCEXqINOEBTJs_DRps" TargetMode="External"/><Relationship Id="rId4" Type="http://schemas.openxmlformats.org/officeDocument/2006/relationships/hyperlink" Target="https://open.spotify.com/show/0QM5LYyS7VVgcD6lMRRp8N?si=L-VZP5s6Q2eoejL4-RJC0w&amp;nd=1"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3.xml"/><Relationship Id="rId1" Type="http://schemas.openxmlformats.org/officeDocument/2006/relationships/video" Target="https://www.youtube.com/embed/x0KGvazgfgA" TargetMode="External"/><Relationship Id="rId6" Type="http://schemas.openxmlformats.org/officeDocument/2006/relationships/image" Target="../media/image27.png"/><Relationship Id="rId5" Type="http://schemas.openxmlformats.org/officeDocument/2006/relationships/image" Target="../media/image45.pn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mailto:rubruck@froebel-gruppe.de"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CCF47C0-6589-ACAE-D6D4-45D3494C05AC}"/>
              </a:ext>
            </a:extLst>
          </p:cNvPr>
          <p:cNvSpPr>
            <a:spLocks noChangeAspect="1"/>
          </p:cNvSpPr>
          <p:nvPr/>
        </p:nvSpPr>
        <p:spPr>
          <a:xfrm flipH="1" flipV="1">
            <a:off x="7380312" y="2716163"/>
            <a:ext cx="1656184" cy="1656184"/>
          </a:xfrm>
          <a:prstGeom prst="rect">
            <a:avLst/>
          </a:prstGeom>
          <a:solidFill>
            <a:srgbClr val="004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3">
                  <a:lumMod val="60000"/>
                  <a:lumOff val="40000"/>
                </a:schemeClr>
              </a:solidFill>
            </a:endParaRPr>
          </a:p>
        </p:txBody>
      </p:sp>
      <p:sp>
        <p:nvSpPr>
          <p:cNvPr id="6" name="Freihandform: Form 5">
            <a:extLst>
              <a:ext uri="{FF2B5EF4-FFF2-40B4-BE49-F238E27FC236}">
                <a16:creationId xmlns:a16="http://schemas.microsoft.com/office/drawing/2014/main" id="{3F6DEB60-E995-F84D-4F32-9615E4FFB03F}"/>
              </a:ext>
            </a:extLst>
          </p:cNvPr>
          <p:cNvSpPr>
            <a:spLocks noChangeAspect="1"/>
          </p:cNvSpPr>
          <p:nvPr/>
        </p:nvSpPr>
        <p:spPr>
          <a:xfrm rot="16200000" flipV="1">
            <a:off x="6783642" y="2778773"/>
            <a:ext cx="966108" cy="2221040"/>
          </a:xfrm>
          <a:custGeom>
            <a:avLst/>
            <a:gdLst>
              <a:gd name="connsiteX0" fmla="*/ 720000 w 720000"/>
              <a:gd name="connsiteY0" fmla="*/ 0 h 1440000"/>
              <a:gd name="connsiteX1" fmla="*/ 720000 w 720000"/>
              <a:gd name="connsiteY1" fmla="*/ 1440000 h 1440000"/>
              <a:gd name="connsiteX2" fmla="*/ 0 w 720000"/>
              <a:gd name="connsiteY2" fmla="*/ 720000 h 1440000"/>
              <a:gd name="connsiteX3" fmla="*/ 720000 w 720000"/>
              <a:gd name="connsiteY3" fmla="*/ 0 h 1440000"/>
            </a:gdLst>
            <a:ahLst/>
            <a:cxnLst>
              <a:cxn ang="0">
                <a:pos x="connsiteX0" y="connsiteY0"/>
              </a:cxn>
              <a:cxn ang="0">
                <a:pos x="connsiteX1" y="connsiteY1"/>
              </a:cxn>
              <a:cxn ang="0">
                <a:pos x="connsiteX2" y="connsiteY2"/>
              </a:cxn>
              <a:cxn ang="0">
                <a:pos x="connsiteX3" y="connsiteY3"/>
              </a:cxn>
            </a:cxnLst>
            <a:rect l="l" t="t" r="r" b="b"/>
            <a:pathLst>
              <a:path w="720000" h="1440000">
                <a:moveTo>
                  <a:pt x="720000" y="0"/>
                </a:moveTo>
                <a:lnTo>
                  <a:pt x="720000" y="1440000"/>
                </a:lnTo>
                <a:cubicBezTo>
                  <a:pt x="322355" y="1440000"/>
                  <a:pt x="0" y="1117645"/>
                  <a:pt x="0" y="720000"/>
                </a:cubicBezTo>
                <a:cubicBezTo>
                  <a:pt x="0" y="322355"/>
                  <a:pt x="322355" y="0"/>
                  <a:pt x="720000" y="0"/>
                </a:cubicBez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dirty="0">
              <a:solidFill>
                <a:schemeClr val="accent3"/>
              </a:solidFill>
            </a:endParaRPr>
          </a:p>
        </p:txBody>
      </p:sp>
      <p:sp>
        <p:nvSpPr>
          <p:cNvPr id="3" name="Untertitel 2">
            <a:extLst>
              <a:ext uri="{FF2B5EF4-FFF2-40B4-BE49-F238E27FC236}">
                <a16:creationId xmlns:a16="http://schemas.microsoft.com/office/drawing/2014/main" id="{7D504F5A-FD00-B930-3D64-33A26CE89253}"/>
              </a:ext>
            </a:extLst>
          </p:cNvPr>
          <p:cNvSpPr>
            <a:spLocks noGrp="1"/>
          </p:cNvSpPr>
          <p:nvPr>
            <p:ph type="subTitle" idx="1"/>
          </p:nvPr>
        </p:nvSpPr>
        <p:spPr>
          <a:xfrm>
            <a:off x="1138582" y="977962"/>
            <a:ext cx="6866836" cy="1178516"/>
          </a:xfrm>
        </p:spPr>
        <p:txBody>
          <a:bodyPr/>
          <a:lstStyle/>
          <a:p>
            <a:pPr marL="9525" marR="733425" algn="ctr">
              <a:lnSpc>
                <a:spcPts val="5580"/>
              </a:lnSpc>
              <a:spcBef>
                <a:spcPts val="79"/>
              </a:spcBef>
            </a:pPr>
            <a:r>
              <a:rPr lang="de-DE" sz="3200" spc="26" dirty="0">
                <a:solidFill>
                  <a:srgbClr val="005145"/>
                </a:solidFill>
                <a:latin typeface="Segoe Ul"/>
                <a:cs typeface="Lucida Sans"/>
              </a:rPr>
              <a:t>Kita</a:t>
            </a:r>
            <a:r>
              <a:rPr lang="de-DE" sz="3200" spc="409" dirty="0">
                <a:solidFill>
                  <a:srgbClr val="005145"/>
                </a:solidFill>
                <a:latin typeface="Segoe Ul"/>
                <a:cs typeface="Lucida Sans"/>
              </a:rPr>
              <a:t>-</a:t>
            </a:r>
            <a:r>
              <a:rPr lang="de-DE" sz="3200" spc="233" dirty="0">
                <a:solidFill>
                  <a:srgbClr val="005145"/>
                </a:solidFill>
                <a:latin typeface="Segoe Ul"/>
                <a:cs typeface="Lucida Sans"/>
              </a:rPr>
              <a:t>S</a:t>
            </a:r>
            <a:r>
              <a:rPr lang="de-DE" sz="3200" spc="-206" dirty="0">
                <a:solidFill>
                  <a:srgbClr val="005145"/>
                </a:solidFill>
                <a:latin typeface="Segoe Ul"/>
                <a:cs typeface="Lucida Sans"/>
              </a:rPr>
              <a:t>o</a:t>
            </a:r>
            <a:r>
              <a:rPr lang="de-DE" sz="3200" spc="-109" dirty="0">
                <a:solidFill>
                  <a:srgbClr val="005145"/>
                </a:solidFill>
                <a:latin typeface="Segoe Ul"/>
                <a:cs typeface="Lucida Sans"/>
              </a:rPr>
              <a:t>zialarbeit  </a:t>
            </a:r>
            <a:r>
              <a:rPr lang="de-DE" sz="3200" spc="-158" dirty="0">
                <a:solidFill>
                  <a:srgbClr val="3FA535"/>
                </a:solidFill>
                <a:latin typeface="Segoe Ul"/>
                <a:cs typeface="Lucida Sans"/>
              </a:rPr>
              <a:t>bei</a:t>
            </a:r>
            <a:r>
              <a:rPr lang="de-DE" sz="3200" spc="-259" dirty="0">
                <a:solidFill>
                  <a:srgbClr val="3FA535"/>
                </a:solidFill>
                <a:latin typeface="Segoe Ul"/>
                <a:cs typeface="Lucida Sans"/>
              </a:rPr>
              <a:t> </a:t>
            </a:r>
            <a:r>
              <a:rPr lang="de-DE" sz="3200" spc="-120" dirty="0">
                <a:solidFill>
                  <a:srgbClr val="3FA535"/>
                </a:solidFill>
                <a:latin typeface="Segoe Ul"/>
                <a:cs typeface="Lucida Sans"/>
              </a:rPr>
              <a:t>Fröbel</a:t>
            </a:r>
            <a:r>
              <a:rPr lang="de-DE" sz="3200" dirty="0">
                <a:latin typeface="Segoe Ul"/>
                <a:cs typeface="Lucida Sans"/>
              </a:rPr>
              <a:t> </a:t>
            </a:r>
          </a:p>
          <a:p>
            <a:pPr marL="9525" marR="733425" algn="ctr">
              <a:lnSpc>
                <a:spcPts val="5580"/>
              </a:lnSpc>
              <a:spcBef>
                <a:spcPts val="79"/>
              </a:spcBef>
            </a:pPr>
            <a:r>
              <a:rPr lang="de-DE" sz="2000" spc="-79" dirty="0">
                <a:solidFill>
                  <a:srgbClr val="005145"/>
                </a:solidFill>
                <a:latin typeface="Segoe Ul"/>
                <a:cs typeface="Lucida Sans"/>
              </a:rPr>
              <a:t>Zuhören</a:t>
            </a:r>
            <a:r>
              <a:rPr lang="de-DE" sz="2000" spc="-304" dirty="0">
                <a:solidFill>
                  <a:srgbClr val="005145"/>
                </a:solidFill>
                <a:latin typeface="Segoe Ul"/>
                <a:cs typeface="Lucida Sans"/>
              </a:rPr>
              <a:t> </a:t>
            </a:r>
            <a:r>
              <a:rPr lang="de-DE" sz="2000" spc="664" dirty="0">
                <a:solidFill>
                  <a:srgbClr val="005145"/>
                </a:solidFill>
                <a:latin typeface="Segoe Ul"/>
                <a:cs typeface="Lucida Sans"/>
              </a:rPr>
              <a:t>-</a:t>
            </a:r>
            <a:r>
              <a:rPr lang="de-DE" sz="2000" spc="-300" dirty="0">
                <a:solidFill>
                  <a:srgbClr val="005145"/>
                </a:solidFill>
                <a:latin typeface="Segoe Ul"/>
                <a:cs typeface="Lucida Sans"/>
              </a:rPr>
              <a:t> </a:t>
            </a:r>
            <a:r>
              <a:rPr lang="de-DE" sz="2000" spc="-15" dirty="0">
                <a:solidFill>
                  <a:srgbClr val="005145"/>
                </a:solidFill>
                <a:latin typeface="Segoe Ul"/>
                <a:cs typeface="Lucida Sans"/>
              </a:rPr>
              <a:t>Unterstützen</a:t>
            </a:r>
            <a:r>
              <a:rPr lang="de-DE" sz="2000" spc="-300" dirty="0">
                <a:solidFill>
                  <a:srgbClr val="005145"/>
                </a:solidFill>
                <a:latin typeface="Segoe Ul"/>
                <a:cs typeface="Lucida Sans"/>
              </a:rPr>
              <a:t> </a:t>
            </a:r>
            <a:r>
              <a:rPr lang="de-DE" sz="2000" spc="664" dirty="0">
                <a:solidFill>
                  <a:srgbClr val="005145"/>
                </a:solidFill>
                <a:latin typeface="Segoe Ul"/>
                <a:cs typeface="Lucida Sans"/>
              </a:rPr>
              <a:t>-</a:t>
            </a:r>
            <a:r>
              <a:rPr lang="de-DE" sz="2000" spc="-300" dirty="0">
                <a:solidFill>
                  <a:srgbClr val="005145"/>
                </a:solidFill>
                <a:latin typeface="Segoe Ul"/>
                <a:cs typeface="Lucida Sans"/>
              </a:rPr>
              <a:t> </a:t>
            </a:r>
            <a:r>
              <a:rPr lang="de-DE" sz="2000" spc="-26" dirty="0">
                <a:solidFill>
                  <a:srgbClr val="005145"/>
                </a:solidFill>
                <a:latin typeface="Segoe Ul"/>
                <a:cs typeface="Lucida Sans"/>
              </a:rPr>
              <a:t>Brücken</a:t>
            </a:r>
            <a:r>
              <a:rPr lang="de-DE" sz="2000" spc="-79" dirty="0">
                <a:solidFill>
                  <a:srgbClr val="005145"/>
                </a:solidFill>
                <a:latin typeface="Segoe Ul"/>
                <a:cs typeface="Lucida Sans"/>
              </a:rPr>
              <a:t> </a:t>
            </a:r>
            <a:r>
              <a:rPr lang="de-DE" sz="2000" spc="-68" dirty="0">
                <a:solidFill>
                  <a:srgbClr val="005145"/>
                </a:solidFill>
                <a:latin typeface="Segoe Ul"/>
                <a:cs typeface="Lucida Sans"/>
              </a:rPr>
              <a:t>bauen</a:t>
            </a:r>
            <a:endParaRPr lang="de-DE" sz="2000" dirty="0">
              <a:latin typeface="Segoe Ul"/>
              <a:cs typeface="Lucida Sans"/>
            </a:endParaRPr>
          </a:p>
          <a:p>
            <a:pPr>
              <a:lnSpc>
                <a:spcPct val="90000"/>
              </a:lnSpc>
            </a:pPr>
            <a:endParaRPr lang="de-DE" sz="3300" dirty="0">
              <a:solidFill>
                <a:schemeClr val="accent1"/>
              </a:solidFill>
            </a:endParaRPr>
          </a:p>
        </p:txBody>
      </p:sp>
      <p:sp>
        <p:nvSpPr>
          <p:cNvPr id="2" name="Rechteck 1">
            <a:extLst>
              <a:ext uri="{FF2B5EF4-FFF2-40B4-BE49-F238E27FC236}">
                <a16:creationId xmlns:a16="http://schemas.microsoft.com/office/drawing/2014/main" id="{39007863-C58F-4539-A425-9BC3BEA909B7}"/>
              </a:ext>
            </a:extLst>
          </p:cNvPr>
          <p:cNvSpPr/>
          <p:nvPr/>
        </p:nvSpPr>
        <p:spPr>
          <a:xfrm>
            <a:off x="1464146" y="2667574"/>
            <a:ext cx="5605416" cy="738664"/>
          </a:xfrm>
          <a:prstGeom prst="rect">
            <a:avLst/>
          </a:prstGeom>
        </p:spPr>
        <p:txBody>
          <a:bodyPr wrap="square">
            <a:spAutoFit/>
          </a:bodyPr>
          <a:lstStyle/>
          <a:p>
            <a:pPr algn="ctr"/>
            <a:r>
              <a:rPr lang="de-DE" sz="1400" dirty="0">
                <a:latin typeface="Segoe Ul"/>
              </a:rPr>
              <a:t>Individuelle Unterstützung von Familien durch            </a:t>
            </a:r>
          </a:p>
          <a:p>
            <a:pPr algn="ctr"/>
            <a:r>
              <a:rPr lang="de-DE" sz="1400" dirty="0">
                <a:latin typeface="Segoe Ul"/>
              </a:rPr>
              <a:t>  Kita-Sozialarbeit als präventive Maßnahme  </a:t>
            </a:r>
          </a:p>
          <a:p>
            <a:pPr algn="ctr"/>
            <a:r>
              <a:rPr lang="de-DE" sz="1400" dirty="0">
                <a:latin typeface="Segoe Ul"/>
              </a:rPr>
              <a:t>am Praxisbeispiel der Fröbel-Familienzentren </a:t>
            </a:r>
          </a:p>
        </p:txBody>
      </p:sp>
      <p:pic>
        <p:nvPicPr>
          <p:cNvPr id="9" name="Grafik 8" descr="Ein Bild, das Schrift, Grafiken, Logo, Grafikdesign enthält.&#10;&#10;Automatisch generierte Beschreibung">
            <a:extLst>
              <a:ext uri="{FF2B5EF4-FFF2-40B4-BE49-F238E27FC236}">
                <a16:creationId xmlns:a16="http://schemas.microsoft.com/office/drawing/2014/main" id="{975EC05F-9444-1435-DD29-77182EEC0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0"/>
            <a:ext cx="1405932" cy="843558"/>
          </a:xfrm>
          <a:prstGeom prst="rect">
            <a:avLst/>
          </a:prstGeom>
        </p:spPr>
      </p:pic>
    </p:spTree>
    <p:extLst>
      <p:ext uri="{BB962C8B-B14F-4D97-AF65-F5344CB8AC3E}">
        <p14:creationId xmlns:p14="http://schemas.microsoft.com/office/powerpoint/2010/main" val="102942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E8360-3ADD-49EC-85B3-30A364A450F1}"/>
              </a:ext>
            </a:extLst>
          </p:cNvPr>
          <p:cNvSpPr>
            <a:spLocks noGrp="1"/>
          </p:cNvSpPr>
          <p:nvPr>
            <p:ph type="title" idx="4294967295"/>
          </p:nvPr>
        </p:nvSpPr>
        <p:spPr>
          <a:xfrm>
            <a:off x="287975" y="945561"/>
            <a:ext cx="8047038" cy="792162"/>
          </a:xfrm>
        </p:spPr>
        <p:txBody>
          <a:bodyPr/>
          <a:lstStyle/>
          <a:p>
            <a:r>
              <a:rPr lang="de-DE" sz="2000" b="1" dirty="0">
                <a:latin typeface="Segoe Ul"/>
              </a:rPr>
              <a:t>Mentimeter – Abfrage</a:t>
            </a:r>
            <a:br>
              <a:rPr lang="de-DE" dirty="0"/>
            </a:br>
            <a:br>
              <a:rPr lang="de-DE" dirty="0"/>
            </a:br>
            <a:br>
              <a:rPr lang="de-DE" dirty="0"/>
            </a:br>
            <a:br>
              <a:rPr lang="de-DE" dirty="0"/>
            </a:br>
            <a:br>
              <a:rPr lang="de-DE" dirty="0"/>
            </a:br>
            <a:endParaRPr lang="de-DE" dirty="0"/>
          </a:p>
        </p:txBody>
      </p:sp>
      <p:pic>
        <p:nvPicPr>
          <p:cNvPr id="3" name="Grafik 2">
            <a:extLst>
              <a:ext uri="{FF2B5EF4-FFF2-40B4-BE49-F238E27FC236}">
                <a16:creationId xmlns:a16="http://schemas.microsoft.com/office/drawing/2014/main" id="{AD14738D-4E80-4CA0-A4C8-0C9C8A4FA7BD}"/>
              </a:ext>
            </a:extLst>
          </p:cNvPr>
          <p:cNvPicPr>
            <a:picLocks noChangeAspect="1"/>
          </p:cNvPicPr>
          <p:nvPr/>
        </p:nvPicPr>
        <p:blipFill rotWithShape="1">
          <a:blip r:embed="rId3"/>
          <a:srcRect l="13350" t="61522" r="75684" b="22368"/>
          <a:stretch/>
        </p:blipFill>
        <p:spPr>
          <a:xfrm>
            <a:off x="714675" y="1801077"/>
            <a:ext cx="1930676" cy="1890955"/>
          </a:xfrm>
          <a:prstGeom prst="rect">
            <a:avLst/>
          </a:prstGeom>
        </p:spPr>
      </p:pic>
      <p:sp>
        <p:nvSpPr>
          <p:cNvPr id="9" name="Rechteck 8">
            <a:extLst>
              <a:ext uri="{FF2B5EF4-FFF2-40B4-BE49-F238E27FC236}">
                <a16:creationId xmlns:a16="http://schemas.microsoft.com/office/drawing/2014/main" id="{8F07A8F4-05D9-4A35-A346-ED85F2251EF0}"/>
              </a:ext>
            </a:extLst>
          </p:cNvPr>
          <p:cNvSpPr/>
          <p:nvPr/>
        </p:nvSpPr>
        <p:spPr>
          <a:xfrm>
            <a:off x="3368811" y="1699185"/>
            <a:ext cx="5487214" cy="1915909"/>
          </a:xfrm>
          <a:prstGeom prst="rect">
            <a:avLst/>
          </a:prstGeom>
          <a:ln w="57150">
            <a:solidFill>
              <a:srgbClr val="AAD000"/>
            </a:solidFill>
          </a:ln>
        </p:spPr>
        <p:txBody>
          <a:bodyPr wrap="square">
            <a:spAutoFit/>
          </a:bodyPr>
          <a:lstStyle/>
          <a:p>
            <a:pPr algn="ctr"/>
            <a:br>
              <a:rPr lang="de-DE" sz="2700" dirty="0"/>
            </a:br>
            <a:r>
              <a:rPr lang="de-DE" sz="2700" b="1" dirty="0">
                <a:solidFill>
                  <a:srgbClr val="004A42"/>
                </a:solidFill>
                <a:latin typeface="Segoe Ul"/>
              </a:rPr>
              <a:t>Kita-Sozialarbeit </a:t>
            </a:r>
            <a:br>
              <a:rPr lang="de-DE" sz="2700" b="1" dirty="0">
                <a:solidFill>
                  <a:srgbClr val="004A42"/>
                </a:solidFill>
                <a:latin typeface="Segoe Ul"/>
              </a:rPr>
            </a:br>
            <a:r>
              <a:rPr lang="de-DE" sz="2700" b="1" dirty="0">
                <a:solidFill>
                  <a:srgbClr val="004A42"/>
                </a:solidFill>
                <a:latin typeface="Segoe Ul"/>
              </a:rPr>
              <a:t>Was fällt Ihnen spontan </a:t>
            </a:r>
          </a:p>
          <a:p>
            <a:pPr algn="ctr"/>
            <a:r>
              <a:rPr lang="de-DE" sz="2700" b="1" dirty="0">
                <a:solidFill>
                  <a:srgbClr val="004A42"/>
                </a:solidFill>
                <a:latin typeface="Segoe Ul"/>
              </a:rPr>
              <a:t>dazu ein?</a:t>
            </a:r>
          </a:p>
          <a:p>
            <a:pPr algn="ctr"/>
            <a:endParaRPr lang="de-DE" sz="1050" dirty="0"/>
          </a:p>
        </p:txBody>
      </p:sp>
      <p:pic>
        <p:nvPicPr>
          <p:cNvPr id="6" name="Grafik 5" descr="Ein Bild, das Schrift, Grafiken, Logo, Grafikdesign enthält.&#10;&#10;Automatisch generierte Beschreibung">
            <a:extLst>
              <a:ext uri="{FF2B5EF4-FFF2-40B4-BE49-F238E27FC236}">
                <a16:creationId xmlns:a16="http://schemas.microsoft.com/office/drawing/2014/main" id="{6BFAF1D2-9ACB-04F6-F9D3-8EF9B6928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297360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504" y="2862150"/>
            <a:ext cx="1440159" cy="1499850"/>
          </a:xfrm>
          <a:custGeom>
            <a:avLst/>
            <a:gdLst/>
            <a:ahLst/>
            <a:cxnLst/>
            <a:rect l="l" t="t" r="r" b="b"/>
            <a:pathLst>
              <a:path w="2392679" h="2392679">
                <a:moveTo>
                  <a:pt x="0" y="2392680"/>
                </a:moveTo>
                <a:lnTo>
                  <a:pt x="2392680" y="2392680"/>
                </a:lnTo>
                <a:lnTo>
                  <a:pt x="2392680" y="0"/>
                </a:lnTo>
                <a:lnTo>
                  <a:pt x="0" y="0"/>
                </a:lnTo>
                <a:lnTo>
                  <a:pt x="0" y="2392680"/>
                </a:lnTo>
                <a:close/>
              </a:path>
            </a:pathLst>
          </a:custGeom>
          <a:solidFill>
            <a:schemeClr val="accent3">
              <a:lumMod val="60000"/>
              <a:lumOff val="40000"/>
            </a:schemeClr>
          </a:solidFill>
        </p:spPr>
        <p:txBody>
          <a:bodyPr wrap="square" lIns="0" tIns="0" rIns="0" bIns="0" rtlCol="0"/>
          <a:lstStyle/>
          <a:p>
            <a:endParaRPr dirty="0"/>
          </a:p>
        </p:txBody>
      </p:sp>
      <p:sp>
        <p:nvSpPr>
          <p:cNvPr id="3" name="object 3"/>
          <p:cNvSpPr txBox="1">
            <a:spLocks noGrp="1"/>
          </p:cNvSpPr>
          <p:nvPr>
            <p:ph type="title" idx="4294967295"/>
          </p:nvPr>
        </p:nvSpPr>
        <p:spPr>
          <a:xfrm>
            <a:off x="1619672" y="843558"/>
            <a:ext cx="8774112" cy="316914"/>
          </a:xfrm>
          <a:prstGeom prst="rect">
            <a:avLst/>
          </a:prstGeom>
        </p:spPr>
        <p:txBody>
          <a:bodyPr vert="horz" wrap="square" lIns="0" tIns="9049" rIns="0" bIns="0" rtlCol="0">
            <a:spAutoFit/>
          </a:bodyPr>
          <a:lstStyle/>
          <a:p>
            <a:pPr marL="9525">
              <a:spcBef>
                <a:spcPts val="71"/>
              </a:spcBef>
            </a:pPr>
            <a:r>
              <a:rPr lang="de-DE" sz="2000" b="1" spc="-11" dirty="0">
                <a:latin typeface="Segoe Ul"/>
              </a:rPr>
              <a:t>Fröbel-Orientierungsrahmen – Grundsätze</a:t>
            </a:r>
            <a:endParaRPr sz="2000" b="1" spc="-8" dirty="0">
              <a:latin typeface="Segoe Ul"/>
            </a:endParaRPr>
          </a:p>
        </p:txBody>
      </p:sp>
      <p:sp>
        <p:nvSpPr>
          <p:cNvPr id="6" name="object 6"/>
          <p:cNvSpPr/>
          <p:nvPr/>
        </p:nvSpPr>
        <p:spPr>
          <a:xfrm>
            <a:off x="191319" y="1347614"/>
            <a:ext cx="2833960" cy="2952328"/>
          </a:xfrm>
          <a:prstGeom prst="rect">
            <a:avLst/>
          </a:prstGeom>
          <a:blipFill>
            <a:blip r:embed="rId3" cstate="print"/>
            <a:stretch>
              <a:fillRect/>
            </a:stretch>
          </a:blipFill>
        </p:spPr>
        <p:txBody>
          <a:bodyPr wrap="square" lIns="0" tIns="0" rIns="0" bIns="0" rtlCol="0"/>
          <a:lstStyle/>
          <a:p>
            <a:endParaRPr dirty="0"/>
          </a:p>
        </p:txBody>
      </p:sp>
      <p:sp>
        <p:nvSpPr>
          <p:cNvPr id="7" name="object 7"/>
          <p:cNvSpPr txBox="1"/>
          <p:nvPr/>
        </p:nvSpPr>
        <p:spPr>
          <a:xfrm>
            <a:off x="539343" y="4759339"/>
            <a:ext cx="394335" cy="132248"/>
          </a:xfrm>
          <a:prstGeom prst="rect">
            <a:avLst/>
          </a:prstGeom>
        </p:spPr>
        <p:txBody>
          <a:bodyPr vert="horz" wrap="square" lIns="0" tIns="16669" rIns="0" bIns="0" rtlCol="0">
            <a:spAutoFit/>
          </a:bodyPr>
          <a:lstStyle/>
          <a:p>
            <a:pPr marL="9525">
              <a:spcBef>
                <a:spcPts val="131"/>
              </a:spcBef>
            </a:pPr>
            <a:r>
              <a:rPr sz="750" spc="-4" dirty="0">
                <a:solidFill>
                  <a:srgbClr val="004942"/>
                </a:solidFill>
                <a:latin typeface="Segoe UI"/>
                <a:cs typeface="Segoe UI"/>
              </a:rPr>
              <a:t>©</a:t>
            </a:r>
            <a:r>
              <a:rPr sz="750" spc="-41" dirty="0">
                <a:solidFill>
                  <a:srgbClr val="004942"/>
                </a:solidFill>
                <a:latin typeface="Segoe UI"/>
                <a:cs typeface="Segoe UI"/>
              </a:rPr>
              <a:t> </a:t>
            </a:r>
            <a:r>
              <a:rPr sz="750" spc="-4" dirty="0">
                <a:solidFill>
                  <a:srgbClr val="004942"/>
                </a:solidFill>
                <a:latin typeface="Segoe UI"/>
                <a:cs typeface="Segoe UI"/>
              </a:rPr>
              <a:t>Fröbel</a:t>
            </a:r>
            <a:endParaRPr sz="750" dirty="0">
              <a:latin typeface="Segoe UI"/>
              <a:cs typeface="Segoe UI"/>
            </a:endParaRPr>
          </a:p>
        </p:txBody>
      </p:sp>
      <p:pic>
        <p:nvPicPr>
          <p:cNvPr id="5" name="Grafik 4" descr="Ein Bild, das Schrift, Grafiken, Logo, Grafikdesign enthält.&#10;&#10;Automatisch generierte Beschreibung">
            <a:extLst>
              <a:ext uri="{FF2B5EF4-FFF2-40B4-BE49-F238E27FC236}">
                <a16:creationId xmlns:a16="http://schemas.microsoft.com/office/drawing/2014/main" id="{95C9AF8D-F614-D2CB-B773-44C7E91D4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10" name="Rechteck 9">
            <a:extLst>
              <a:ext uri="{FF2B5EF4-FFF2-40B4-BE49-F238E27FC236}">
                <a16:creationId xmlns:a16="http://schemas.microsoft.com/office/drawing/2014/main" id="{3ECD3368-491F-46DD-9FF5-2DC1EFE9391C}"/>
              </a:ext>
            </a:extLst>
          </p:cNvPr>
          <p:cNvSpPr/>
          <p:nvPr/>
        </p:nvSpPr>
        <p:spPr>
          <a:xfrm>
            <a:off x="3432455" y="1419622"/>
            <a:ext cx="5684178" cy="2769989"/>
          </a:xfrm>
          <a:prstGeom prst="rect">
            <a:avLst/>
          </a:prstGeom>
        </p:spPr>
        <p:txBody>
          <a:bodyPr wrap="square">
            <a:spAutoFit/>
          </a:bodyPr>
          <a:lstStyle/>
          <a:p>
            <a:r>
              <a:rPr lang="de-DE" sz="1200" dirty="0">
                <a:solidFill>
                  <a:srgbClr val="000000"/>
                </a:solidFill>
                <a:latin typeface="Segoe UI" panose="020B0502040204020203" pitchFamily="34" charset="0"/>
              </a:rPr>
              <a:t>…stellt einen </a:t>
            </a:r>
            <a:r>
              <a:rPr lang="de-DE" sz="1200" b="1" dirty="0">
                <a:solidFill>
                  <a:srgbClr val="000000"/>
                </a:solidFill>
                <a:latin typeface="Segoe UI" panose="020B0502040204020203" pitchFamily="34" charset="0"/>
              </a:rPr>
              <a:t>zusätzlichen sozialpädagogischen Arbeitsbereich in der Kita dar,</a:t>
            </a:r>
          </a:p>
          <a:p>
            <a:endParaRPr lang="de-DE" sz="600" b="1"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 </a:t>
            </a:r>
            <a:r>
              <a:rPr lang="de-DE" sz="1200" b="1" dirty="0">
                <a:solidFill>
                  <a:srgbClr val="000000"/>
                </a:solidFill>
                <a:latin typeface="Segoe UI" panose="020B0502040204020203" pitchFamily="34" charset="0"/>
              </a:rPr>
              <a:t>ergänzt </a:t>
            </a:r>
            <a:r>
              <a:rPr lang="de-DE" sz="1200" dirty="0">
                <a:solidFill>
                  <a:srgbClr val="000000"/>
                </a:solidFill>
                <a:latin typeface="Segoe UI" panose="020B0502040204020203" pitchFamily="34" charset="0"/>
              </a:rPr>
              <a:t>und</a:t>
            </a:r>
            <a:r>
              <a:rPr lang="de-DE" sz="1200" b="1" dirty="0">
                <a:solidFill>
                  <a:srgbClr val="000000"/>
                </a:solidFill>
                <a:latin typeface="Segoe UI" panose="020B0502040204020203" pitchFamily="34" charset="0"/>
              </a:rPr>
              <a:t> unterstützt </a:t>
            </a:r>
            <a:r>
              <a:rPr lang="de-DE" sz="1200" dirty="0">
                <a:solidFill>
                  <a:srgbClr val="000000"/>
                </a:solidFill>
                <a:latin typeface="Segoe UI" panose="020B0502040204020203" pitchFamily="34" charset="0"/>
              </a:rPr>
              <a:t>den </a:t>
            </a:r>
            <a:r>
              <a:rPr lang="de-DE" sz="1200" b="1" dirty="0">
                <a:solidFill>
                  <a:srgbClr val="000000"/>
                </a:solidFill>
                <a:latin typeface="Segoe UI" panose="020B0502040204020203" pitchFamily="34" charset="0"/>
              </a:rPr>
              <a:t>Bildungs- und Erziehungsauftrag </a:t>
            </a:r>
            <a:r>
              <a:rPr lang="de-DE" sz="1200" dirty="0">
                <a:solidFill>
                  <a:srgbClr val="000000"/>
                </a:solidFill>
                <a:latin typeface="Segoe UI" panose="020B0502040204020203" pitchFamily="34" charset="0"/>
              </a:rPr>
              <a:t>der Kita</a:t>
            </a:r>
            <a:r>
              <a:rPr lang="en-US" sz="1200" dirty="0">
                <a:solidFill>
                  <a:srgbClr val="000000"/>
                </a:solidFill>
                <a:latin typeface="Segoe UI" panose="020B0502040204020203" pitchFamily="34" charset="0"/>
              </a:rPr>
              <a:t>,</a:t>
            </a:r>
          </a:p>
          <a:p>
            <a:endParaRPr lang="en-US" sz="600"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a:t>
            </a:r>
            <a:r>
              <a:rPr lang="de-DE" sz="1200" b="1" dirty="0">
                <a:solidFill>
                  <a:srgbClr val="000000"/>
                </a:solidFill>
                <a:latin typeface="Segoe UI" panose="020B0502040204020203" pitchFamily="34" charset="0"/>
              </a:rPr>
              <a:t>erkennt, nutzt und stärkt </a:t>
            </a:r>
            <a:r>
              <a:rPr lang="de-DE" sz="1200" dirty="0">
                <a:solidFill>
                  <a:srgbClr val="000000"/>
                </a:solidFill>
                <a:latin typeface="Segoe UI" panose="020B0502040204020203" pitchFamily="34" charset="0"/>
              </a:rPr>
              <a:t>die unterschiedlichen </a:t>
            </a:r>
            <a:r>
              <a:rPr lang="de-DE" sz="1200" b="1" dirty="0">
                <a:solidFill>
                  <a:srgbClr val="000000"/>
                </a:solidFill>
                <a:latin typeface="Segoe UI" panose="020B0502040204020203" pitchFamily="34" charset="0"/>
              </a:rPr>
              <a:t>Ressourcen von Kindern </a:t>
            </a:r>
            <a:r>
              <a:rPr lang="de-DE" sz="1200" dirty="0">
                <a:solidFill>
                  <a:srgbClr val="000000"/>
                </a:solidFill>
                <a:latin typeface="Segoe UI" panose="020B0502040204020203" pitchFamily="34" charset="0"/>
              </a:rPr>
              <a:t>und </a:t>
            </a:r>
            <a:r>
              <a:rPr lang="de-DE" sz="1200" b="1" dirty="0">
                <a:solidFill>
                  <a:srgbClr val="000000"/>
                </a:solidFill>
                <a:latin typeface="Segoe UI" panose="020B0502040204020203" pitchFamily="34" charset="0"/>
              </a:rPr>
              <a:t>ihren Familien – Empowerment von Familien</a:t>
            </a:r>
            <a:r>
              <a:rPr lang="de-DE" sz="1200" dirty="0">
                <a:solidFill>
                  <a:srgbClr val="000000"/>
                </a:solidFill>
                <a:latin typeface="Segoe UI" panose="020B0502040204020203" pitchFamily="34" charset="0"/>
              </a:rPr>
              <a:t>​,</a:t>
            </a:r>
          </a:p>
          <a:p>
            <a:endParaRPr lang="de-DE" sz="600"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…baut </a:t>
            </a:r>
            <a:r>
              <a:rPr lang="de-DE" sz="1200" b="1" dirty="0">
                <a:solidFill>
                  <a:srgbClr val="000000"/>
                </a:solidFill>
                <a:latin typeface="Segoe UI" panose="020B0502040204020203" pitchFamily="34" charset="0"/>
              </a:rPr>
              <a:t>Brücken</a:t>
            </a:r>
            <a:r>
              <a:rPr lang="de-DE" sz="1200" dirty="0">
                <a:solidFill>
                  <a:srgbClr val="000000"/>
                </a:solidFill>
                <a:latin typeface="Segoe UI" panose="020B0502040204020203" pitchFamily="34" charset="0"/>
              </a:rPr>
              <a:t> zwischen </a:t>
            </a:r>
            <a:r>
              <a:rPr lang="de-DE" sz="1200" b="1" dirty="0">
                <a:solidFill>
                  <a:srgbClr val="000000"/>
                </a:solidFill>
                <a:latin typeface="Segoe UI" panose="020B0502040204020203" pitchFamily="34" charset="0"/>
              </a:rPr>
              <a:t>Kindern, Eltern, Fachkräften </a:t>
            </a:r>
            <a:r>
              <a:rPr lang="de-DE" sz="1200" dirty="0">
                <a:solidFill>
                  <a:srgbClr val="000000"/>
                </a:solidFill>
                <a:latin typeface="Segoe UI" panose="020B0502040204020203" pitchFamily="34" charset="0"/>
              </a:rPr>
              <a:t>und Angeboten im Sozialraum, </a:t>
            </a:r>
            <a:r>
              <a:rPr lang="en-US" sz="1200" dirty="0">
                <a:solidFill>
                  <a:srgbClr val="000000"/>
                </a:solidFill>
                <a:latin typeface="Segoe UI" panose="020B0502040204020203" pitchFamily="34" charset="0"/>
              </a:rPr>
              <a:t>​</a:t>
            </a:r>
          </a:p>
          <a:p>
            <a:endParaRPr lang="en-US" sz="600"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…basiert auf </a:t>
            </a:r>
            <a:r>
              <a:rPr lang="de-DE" sz="1200" b="1" dirty="0">
                <a:solidFill>
                  <a:srgbClr val="000000"/>
                </a:solidFill>
                <a:latin typeface="Segoe UI" panose="020B0502040204020203" pitchFamily="34" charset="0"/>
              </a:rPr>
              <a:t>Freiwilligkeit </a:t>
            </a:r>
            <a:r>
              <a:rPr lang="de-DE" sz="1200" dirty="0">
                <a:solidFill>
                  <a:srgbClr val="000000"/>
                </a:solidFill>
                <a:latin typeface="Segoe UI" panose="020B0502040204020203" pitchFamily="34" charset="0"/>
              </a:rPr>
              <a:t>und bietet einen </a:t>
            </a:r>
            <a:r>
              <a:rPr lang="de-DE" sz="1200" b="1" dirty="0">
                <a:solidFill>
                  <a:srgbClr val="000000"/>
                </a:solidFill>
                <a:latin typeface="Segoe UI" panose="020B0502040204020203" pitchFamily="34" charset="0"/>
              </a:rPr>
              <a:t>niedrigschwelligen Zugang, </a:t>
            </a:r>
          </a:p>
          <a:p>
            <a:endParaRPr lang="de-DE" sz="600"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…hat einen </a:t>
            </a:r>
            <a:r>
              <a:rPr lang="de-DE" sz="1200" b="1" dirty="0">
                <a:solidFill>
                  <a:srgbClr val="000000"/>
                </a:solidFill>
                <a:latin typeface="Segoe UI" panose="020B0502040204020203" pitchFamily="34" charset="0"/>
              </a:rPr>
              <a:t>präventiven Charakter </a:t>
            </a:r>
            <a:r>
              <a:rPr lang="de-DE" sz="1200" dirty="0">
                <a:solidFill>
                  <a:srgbClr val="000000"/>
                </a:solidFill>
                <a:latin typeface="Segoe UI" panose="020B0502040204020203" pitchFamily="34" charset="0"/>
              </a:rPr>
              <a:t>und unterstützt in krisenhaften Situationen</a:t>
            </a:r>
            <a:r>
              <a:rPr lang="en-US" sz="1200" dirty="0">
                <a:solidFill>
                  <a:srgbClr val="000000"/>
                </a:solidFill>
                <a:latin typeface="Segoe UI" panose="020B0502040204020203" pitchFamily="34" charset="0"/>
              </a:rPr>
              <a:t>,</a:t>
            </a:r>
          </a:p>
          <a:p>
            <a:endParaRPr lang="en-US" sz="600"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…ist </a:t>
            </a:r>
            <a:r>
              <a:rPr lang="de-DE" sz="1200" b="1" dirty="0">
                <a:solidFill>
                  <a:srgbClr val="000000"/>
                </a:solidFill>
                <a:latin typeface="Segoe UI" panose="020B0502040204020203" pitchFamily="34" charset="0"/>
              </a:rPr>
              <a:t>vertraulich</a:t>
            </a:r>
            <a:r>
              <a:rPr lang="de-DE" sz="1200" dirty="0">
                <a:solidFill>
                  <a:srgbClr val="000000"/>
                </a:solidFill>
                <a:latin typeface="Segoe UI" panose="020B0502040204020203" pitchFamily="34" charset="0"/>
              </a:rPr>
              <a:t> und unterliegt der </a:t>
            </a:r>
            <a:r>
              <a:rPr lang="de-DE" sz="1200" b="1" dirty="0">
                <a:solidFill>
                  <a:srgbClr val="000000"/>
                </a:solidFill>
                <a:latin typeface="Segoe UI" panose="020B0502040204020203" pitchFamily="34" charset="0"/>
              </a:rPr>
              <a:t>Schweigepflicht</a:t>
            </a:r>
            <a:r>
              <a:rPr lang="de-DE" sz="1200" dirty="0">
                <a:solidFill>
                  <a:srgbClr val="000000"/>
                </a:solidFill>
                <a:latin typeface="Segoe UI" panose="020B0502040204020203" pitchFamily="34" charset="0"/>
              </a:rPr>
              <a:t> auch der Einrichtung gegenüber,</a:t>
            </a:r>
            <a:r>
              <a:rPr lang="en-US" sz="1200" dirty="0">
                <a:solidFill>
                  <a:srgbClr val="000000"/>
                </a:solidFill>
                <a:latin typeface="Segoe UI" panose="020B0502040204020203" pitchFamily="34" charset="0"/>
              </a:rPr>
              <a:t>​</a:t>
            </a:r>
          </a:p>
          <a:p>
            <a:endParaRPr lang="en-US" sz="600" dirty="0">
              <a:solidFill>
                <a:srgbClr val="000000"/>
              </a:solidFill>
              <a:latin typeface="Segoe UI" panose="020B0502040204020203" pitchFamily="34" charset="0"/>
            </a:endParaRPr>
          </a:p>
          <a:p>
            <a:r>
              <a:rPr lang="de-DE" sz="1200" dirty="0">
                <a:solidFill>
                  <a:srgbClr val="000000"/>
                </a:solidFill>
                <a:latin typeface="Segoe UI" panose="020B0502040204020203" pitchFamily="34" charset="0"/>
              </a:rPr>
              <a:t>…unterstützt </a:t>
            </a:r>
            <a:r>
              <a:rPr lang="de-DE" sz="1200" b="1" dirty="0">
                <a:solidFill>
                  <a:srgbClr val="000000"/>
                </a:solidFill>
                <a:latin typeface="Segoe UI" panose="020B0502040204020203" pitchFamily="34" charset="0"/>
              </a:rPr>
              <a:t>Bildungsgerechtigkeit</a:t>
            </a:r>
            <a:r>
              <a:rPr lang="de-DE" sz="1200" dirty="0">
                <a:solidFill>
                  <a:srgbClr val="000000"/>
                </a:solidFill>
                <a:latin typeface="Segoe UI" panose="020B0502040204020203" pitchFamily="34" charset="0"/>
              </a:rPr>
              <a:t> und </a:t>
            </a:r>
            <a:r>
              <a:rPr lang="de-DE" sz="1200" b="1" dirty="0">
                <a:solidFill>
                  <a:srgbClr val="000000"/>
                </a:solidFill>
                <a:latin typeface="Segoe UI" panose="020B0502040204020203" pitchFamily="34" charset="0"/>
              </a:rPr>
              <a:t>wirkt Armut entgegen.</a:t>
            </a:r>
            <a:endParaRPr lang="de-DE" sz="1200" dirty="0">
              <a:solidFill>
                <a:srgbClr val="000000"/>
              </a:solidFill>
              <a:latin typeface="Segoe UI" panose="020B0502040204020203" pitchFamily="34" charset="0"/>
            </a:endParaRPr>
          </a:p>
        </p:txBody>
      </p:sp>
      <p:sp>
        <p:nvSpPr>
          <p:cNvPr id="12" name="Textfeld 11">
            <a:extLst>
              <a:ext uri="{FF2B5EF4-FFF2-40B4-BE49-F238E27FC236}">
                <a16:creationId xmlns:a16="http://schemas.microsoft.com/office/drawing/2014/main" id="{6401CA60-3558-49DA-A549-371157351045}"/>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21CFA121-136B-47EF-BE22-25480F1BDD56}"/>
              </a:ext>
            </a:extLst>
          </p:cNvPr>
          <p:cNvSpPr/>
          <p:nvPr/>
        </p:nvSpPr>
        <p:spPr>
          <a:xfrm>
            <a:off x="345842" y="2787774"/>
            <a:ext cx="2365770" cy="1123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t>Frühe Hilfen </a:t>
            </a:r>
          </a:p>
        </p:txBody>
      </p:sp>
      <p:sp>
        <p:nvSpPr>
          <p:cNvPr id="13" name="Rechteck 12">
            <a:extLst>
              <a:ext uri="{FF2B5EF4-FFF2-40B4-BE49-F238E27FC236}">
                <a16:creationId xmlns:a16="http://schemas.microsoft.com/office/drawing/2014/main" id="{15353655-F9B9-450A-8E8A-502192C3B61C}"/>
              </a:ext>
            </a:extLst>
          </p:cNvPr>
          <p:cNvSpPr/>
          <p:nvPr/>
        </p:nvSpPr>
        <p:spPr>
          <a:xfrm>
            <a:off x="6434568" y="2773353"/>
            <a:ext cx="2365770" cy="1123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t>Schul-Sozialarbeit</a:t>
            </a:r>
          </a:p>
        </p:txBody>
      </p:sp>
      <p:sp>
        <p:nvSpPr>
          <p:cNvPr id="15" name="Pfeil: nach links und rechts 14">
            <a:extLst>
              <a:ext uri="{FF2B5EF4-FFF2-40B4-BE49-F238E27FC236}">
                <a16:creationId xmlns:a16="http://schemas.microsoft.com/office/drawing/2014/main" id="{1ACA9E01-3276-4160-BBE7-CCD918DFECFD}"/>
              </a:ext>
            </a:extLst>
          </p:cNvPr>
          <p:cNvSpPr/>
          <p:nvPr/>
        </p:nvSpPr>
        <p:spPr>
          <a:xfrm>
            <a:off x="2782171" y="2553658"/>
            <a:ext cx="3579657" cy="1591811"/>
          </a:xfrm>
          <a:prstGeom prst="leftRightArrow">
            <a:avLst/>
          </a:prstGeom>
          <a:solidFill>
            <a:srgbClr val="EB5A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b="1" dirty="0"/>
              <a:t>Kita-Sozialarbeit</a:t>
            </a:r>
          </a:p>
          <a:p>
            <a:pPr algn="ctr"/>
            <a:r>
              <a:rPr lang="de-DE" dirty="0"/>
              <a:t>bildet den Lückenschluss</a:t>
            </a:r>
          </a:p>
          <a:p>
            <a:pPr algn="ctr"/>
            <a:r>
              <a:rPr lang="de-DE" dirty="0"/>
              <a:t>zwischen…</a:t>
            </a:r>
          </a:p>
        </p:txBody>
      </p:sp>
      <p:sp>
        <p:nvSpPr>
          <p:cNvPr id="20" name="object 3">
            <a:extLst>
              <a:ext uri="{FF2B5EF4-FFF2-40B4-BE49-F238E27FC236}">
                <a16:creationId xmlns:a16="http://schemas.microsoft.com/office/drawing/2014/main" id="{BFE19F87-2A2D-4842-BD80-296024FA50B1}"/>
              </a:ext>
            </a:extLst>
          </p:cNvPr>
          <p:cNvSpPr txBox="1">
            <a:spLocks noGrp="1"/>
          </p:cNvSpPr>
          <p:nvPr>
            <p:ph type="title"/>
          </p:nvPr>
        </p:nvSpPr>
        <p:spPr>
          <a:xfrm>
            <a:off x="827584" y="1719642"/>
            <a:ext cx="8773767" cy="563135"/>
          </a:xfrm>
          <a:prstGeom prst="rect">
            <a:avLst/>
          </a:prstGeom>
        </p:spPr>
        <p:txBody>
          <a:bodyPr vert="horz" wrap="square" lIns="0" tIns="9049" rIns="0" bIns="0" rtlCol="0">
            <a:spAutoFit/>
          </a:bodyPr>
          <a:lstStyle/>
          <a:p>
            <a:pPr marL="9525" algn="l">
              <a:spcBef>
                <a:spcPts val="71"/>
              </a:spcBef>
            </a:pPr>
            <a:r>
              <a:rPr lang="de-DE" sz="3600" spc="-8" dirty="0"/>
              <a:t>Lückenschluss in der Präventionskette….</a:t>
            </a:r>
            <a:endParaRPr sz="3600" spc="-8" dirty="0"/>
          </a:p>
        </p:txBody>
      </p:sp>
      <p:pic>
        <p:nvPicPr>
          <p:cNvPr id="8" name="Grafik 7" descr="Ein Bild, das Schrift, Grafiken, Logo, Grafikdesign enthält.&#10;&#10;Automatisch generierte Beschreibung">
            <a:extLst>
              <a:ext uri="{FF2B5EF4-FFF2-40B4-BE49-F238E27FC236}">
                <a16:creationId xmlns:a16="http://schemas.microsoft.com/office/drawing/2014/main" id="{D62CB5C8-10CD-42DA-87FC-7C2B3C2D1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0"/>
            <a:ext cx="1440160" cy="864095"/>
          </a:xfrm>
          <a:prstGeom prst="rect">
            <a:avLst/>
          </a:prstGeom>
        </p:spPr>
      </p:pic>
      <p:sp>
        <p:nvSpPr>
          <p:cNvPr id="11" name="Textfeld 10">
            <a:extLst>
              <a:ext uri="{FF2B5EF4-FFF2-40B4-BE49-F238E27FC236}">
                <a16:creationId xmlns:a16="http://schemas.microsoft.com/office/drawing/2014/main" id="{6E460420-E9B3-4FCA-89A1-B123331403A4}"/>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
        <p:nvSpPr>
          <p:cNvPr id="14" name="object 3">
            <a:extLst>
              <a:ext uri="{FF2B5EF4-FFF2-40B4-BE49-F238E27FC236}">
                <a16:creationId xmlns:a16="http://schemas.microsoft.com/office/drawing/2014/main" id="{D622EAE2-5C36-4186-8173-BA7DB22C7CF5}"/>
              </a:ext>
            </a:extLst>
          </p:cNvPr>
          <p:cNvSpPr txBox="1">
            <a:spLocks/>
          </p:cNvSpPr>
          <p:nvPr/>
        </p:nvSpPr>
        <p:spPr>
          <a:xfrm>
            <a:off x="369888" y="926990"/>
            <a:ext cx="8774112" cy="316914"/>
          </a:xfrm>
          <a:prstGeom prst="rect">
            <a:avLst/>
          </a:prstGeom>
        </p:spPr>
        <p:txBody>
          <a:bodyPr vert="horz" wrap="square" lIns="0" tIns="9049" rIns="0" bIns="0" rtlCol="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9525" eaLnBrk="1" hangingPunct="1">
              <a:spcBef>
                <a:spcPts val="71"/>
              </a:spcBef>
            </a:pPr>
            <a:r>
              <a:rPr lang="de-DE" sz="2000" b="1" spc="-11">
                <a:latin typeface="Segoe Ul"/>
              </a:rPr>
              <a:t>Fröbel-Orientierungsrahmen – Grundsätze</a:t>
            </a:r>
            <a:endParaRPr lang="de-DE" sz="2000" b="1" spc="-8" dirty="0">
              <a:latin typeface="Segoe Ul"/>
            </a:endParaRPr>
          </a:p>
        </p:txBody>
      </p:sp>
    </p:spTree>
    <p:extLst>
      <p:ext uri="{BB962C8B-B14F-4D97-AF65-F5344CB8AC3E}">
        <p14:creationId xmlns:p14="http://schemas.microsoft.com/office/powerpoint/2010/main" val="2426916006"/>
      </p:ext>
    </p:extLst>
  </p:cSld>
  <p:clrMapOvr>
    <a:masterClrMapping/>
  </p:clrMapOvr>
  <mc:AlternateContent xmlns:mc="http://schemas.openxmlformats.org/markup-compatibility/2006" xmlns:p14="http://schemas.microsoft.com/office/powerpoint/2010/main">
    <mc:Choice Requires="p14">
      <p:transition spd="slow" p14:dur="2000" advTm="13973"/>
    </mc:Choice>
    <mc:Fallback xmlns="">
      <p:transition spd="slow" advTm="139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D28E0B-4F2D-4FAD-8226-A3D25628E9C2}"/>
              </a:ext>
            </a:extLst>
          </p:cNvPr>
          <p:cNvSpPr>
            <a:spLocks noGrp="1"/>
          </p:cNvSpPr>
          <p:nvPr>
            <p:ph type="title" idx="4294967295"/>
          </p:nvPr>
        </p:nvSpPr>
        <p:spPr>
          <a:xfrm>
            <a:off x="0" y="0"/>
            <a:ext cx="0" cy="0"/>
          </a:xfrm>
        </p:spPr>
        <p:txBody>
          <a:bodyPr/>
          <a:lstStyle/>
          <a:p>
            <a:br>
              <a:rPr lang="de-DE" sz="2100" dirty="0"/>
            </a:br>
            <a:endParaRPr lang="de-DE" sz="2100" dirty="0"/>
          </a:p>
        </p:txBody>
      </p:sp>
      <p:sp>
        <p:nvSpPr>
          <p:cNvPr id="3" name="Inhaltsplatzhalter 2">
            <a:extLst>
              <a:ext uri="{FF2B5EF4-FFF2-40B4-BE49-F238E27FC236}">
                <a16:creationId xmlns:a16="http://schemas.microsoft.com/office/drawing/2014/main" id="{ED493CDA-2B09-455A-AFD2-C9009D1CC6CD}"/>
              </a:ext>
            </a:extLst>
          </p:cNvPr>
          <p:cNvSpPr>
            <a:spLocks noGrp="1"/>
          </p:cNvSpPr>
          <p:nvPr>
            <p:ph idx="4294967295"/>
          </p:nvPr>
        </p:nvSpPr>
        <p:spPr>
          <a:xfrm>
            <a:off x="508768" y="1388164"/>
            <a:ext cx="7879656" cy="2962142"/>
          </a:xfrm>
        </p:spPr>
        <p:txBody>
          <a:bodyPr/>
          <a:lstStyle/>
          <a:p>
            <a:r>
              <a:rPr lang="de-DE" sz="1200" b="1" dirty="0" err="1">
                <a:latin typeface="Segoe Ul"/>
              </a:rPr>
              <a:t>plusKita</a:t>
            </a:r>
            <a:r>
              <a:rPr lang="de-DE" sz="1200" b="1" dirty="0">
                <a:latin typeface="Segoe Ul"/>
              </a:rPr>
              <a:t>-Fachkräfte</a:t>
            </a:r>
            <a:r>
              <a:rPr lang="de-DE" sz="1200" dirty="0">
                <a:latin typeface="Segoe Ul"/>
              </a:rPr>
              <a:t> (NRW, Finanziert werden sozialpädagogische Fachkräfte in den Kindertageseinrichtungen, in denen ein hoher Anteil an Kindern mit besonderem Unterstützungsbedarf des Bildungsprozesses, insbesondere mit sprachlichem Förderbedarf, die Kindertageseinrichtungen besuchen. Dabei soll jede plusKITA im Team eine sozialpädagogische Fachkraft mit einem Umfang von mindestens einer halben Stelle beschäftigen, die in der Regel über nachgewiesene besondere Erfahrungen und Kenntnisse in der Umsetzung alltagsintegrierter Sprachbildung und -förderung verfügt.</a:t>
            </a:r>
            <a:endParaRPr lang="de-DE" sz="1200" b="1" dirty="0">
              <a:solidFill>
                <a:schemeClr val="bg1">
                  <a:lumMod val="50000"/>
                </a:schemeClr>
              </a:solidFill>
              <a:latin typeface="Segoe Ul"/>
            </a:endParaRPr>
          </a:p>
          <a:p>
            <a:pPr lvl="0"/>
            <a:r>
              <a:rPr lang="de-DE" sz="1200" b="1" dirty="0">
                <a:solidFill>
                  <a:schemeClr val="bg1">
                    <a:lumMod val="50000"/>
                  </a:schemeClr>
                </a:solidFill>
                <a:latin typeface="Segoe Ul"/>
              </a:rPr>
              <a:t>Kitasozialarbeit</a:t>
            </a:r>
            <a:r>
              <a:rPr lang="de-DE" sz="1200" dirty="0">
                <a:solidFill>
                  <a:schemeClr val="bg1">
                    <a:lumMod val="50000"/>
                  </a:schemeClr>
                </a:solidFill>
                <a:latin typeface="Segoe Ul"/>
              </a:rPr>
              <a:t> (Sachsen, ESF Plus-Programm KINDER STÄRKEN 2.0 </a:t>
            </a:r>
            <a:r>
              <a:rPr lang="de-DE" sz="1200" u="sng" dirty="0">
                <a:solidFill>
                  <a:schemeClr val="bg1">
                    <a:lumMod val="50000"/>
                  </a:schemeClr>
                </a:solidFill>
                <a:latin typeface="Segoe Ul"/>
                <a:hlinkClick r:id="rId2">
                  <a:extLst>
                    <a:ext uri="{A12FA001-AC4F-418D-AE19-62706E023703}">
                      <ahyp:hlinkClr xmlns:ahyp="http://schemas.microsoft.com/office/drawing/2018/hyperlinkcolor" val="tx"/>
                    </a:ext>
                  </a:extLst>
                </a:hlinkClick>
              </a:rPr>
              <a:t>https://www.kinder-staerken-sachsen.de/</a:t>
            </a:r>
            <a:r>
              <a:rPr lang="de-DE" sz="1200" dirty="0">
                <a:solidFill>
                  <a:schemeClr val="bg1">
                    <a:lumMod val="50000"/>
                  </a:schemeClr>
                </a:solidFill>
                <a:latin typeface="Segoe Ul"/>
              </a:rPr>
              <a:t>) Mit dem Programm werden Kindertageseinrichtungen unterstützt, in denen ein hoher Anteil von Kindern mit besonderen Lern- und Lebenserschwernissen zu verzeichnen ist. In den anhand von sozialindexbasierten Daten ausgewählten Kindertageseinrichtungen wird jeweils eine zusätzliche Fachkraft im Umfang von bis zu 30 Wochenstunden gefördert.</a:t>
            </a:r>
          </a:p>
          <a:p>
            <a:pPr lvl="0"/>
            <a:r>
              <a:rPr lang="de-DE" sz="1200" b="1" dirty="0">
                <a:solidFill>
                  <a:schemeClr val="bg1">
                    <a:lumMod val="50000"/>
                  </a:schemeClr>
                </a:solidFill>
                <a:latin typeface="Segoe Ul"/>
              </a:rPr>
              <a:t>Kiezkitafachkräfte </a:t>
            </a:r>
            <a:r>
              <a:rPr lang="de-DE" sz="1200" dirty="0">
                <a:solidFill>
                  <a:schemeClr val="bg1">
                    <a:lumMod val="50000"/>
                  </a:schemeClr>
                </a:solidFill>
                <a:latin typeface="Segoe Ul"/>
              </a:rPr>
              <a:t>(Brandenburg, Landesprogramm </a:t>
            </a:r>
            <a:r>
              <a:rPr lang="de-DE" sz="1200" b="1" dirty="0">
                <a:solidFill>
                  <a:schemeClr val="bg1">
                    <a:lumMod val="50000"/>
                  </a:schemeClr>
                </a:solidFill>
                <a:latin typeface="Segoe Ul"/>
              </a:rPr>
              <a:t>„Kiez-Kita – Bildungschancen eröffnen“</a:t>
            </a:r>
            <a:r>
              <a:rPr lang="de-DE" sz="1200" dirty="0">
                <a:solidFill>
                  <a:schemeClr val="bg1">
                    <a:lumMod val="50000"/>
                  </a:schemeClr>
                </a:solidFill>
                <a:latin typeface="Segoe Ul"/>
              </a:rPr>
              <a:t> </a:t>
            </a:r>
            <a:r>
              <a:rPr lang="de-DE" sz="1200" u="sng" dirty="0">
                <a:solidFill>
                  <a:schemeClr val="bg1">
                    <a:lumMod val="50000"/>
                  </a:schemeClr>
                </a:solidFill>
                <a:latin typeface="Segoe Ul"/>
                <a:hlinkClick r:id="rId3">
                  <a:extLst>
                    <a:ext uri="{A12FA001-AC4F-418D-AE19-62706E023703}">
                      <ahyp:hlinkClr xmlns:ahyp="http://schemas.microsoft.com/office/drawing/2018/hyperlinkcolor" val="tx"/>
                    </a:ext>
                  </a:extLst>
                </a:hlinkClick>
              </a:rPr>
              <a:t>https://kiezkita.com/programm</a:t>
            </a:r>
            <a:r>
              <a:rPr lang="de-DE" sz="1200" dirty="0">
                <a:solidFill>
                  <a:schemeClr val="bg1">
                    <a:lumMod val="50000"/>
                  </a:schemeClr>
                </a:solidFill>
                <a:latin typeface="Segoe Ul"/>
              </a:rPr>
              <a:t>): Ausgewählte Kiez-Kita-Einrichtungen werden mit zusätzlichen Fachkräften ausgestattet. Die Kiez-Kitas sind mit vielfältigen Angeboten zur Partizipation von Kindern, Elternbeteiligung und Stärkung der Elternkompetenz engagiert unterwegs und arbeiten in stetig wachsenden Netzwerken</a:t>
            </a:r>
          </a:p>
        </p:txBody>
      </p:sp>
      <p:sp>
        <p:nvSpPr>
          <p:cNvPr id="6" name="Textfeld 5">
            <a:extLst>
              <a:ext uri="{FF2B5EF4-FFF2-40B4-BE49-F238E27FC236}">
                <a16:creationId xmlns:a16="http://schemas.microsoft.com/office/drawing/2014/main" id="{DBC0A089-5809-0AED-CE3D-154ABA06895B}"/>
              </a:ext>
            </a:extLst>
          </p:cNvPr>
          <p:cNvSpPr txBox="1"/>
          <p:nvPr/>
        </p:nvSpPr>
        <p:spPr>
          <a:xfrm>
            <a:off x="467544" y="988054"/>
            <a:ext cx="8167688" cy="400110"/>
          </a:xfrm>
          <a:prstGeom prst="rect">
            <a:avLst/>
          </a:prstGeom>
          <a:noFill/>
        </p:spPr>
        <p:txBody>
          <a:bodyPr wrap="square" rtlCol="0">
            <a:spAutoFit/>
          </a:bodyPr>
          <a:lstStyle/>
          <a:p>
            <a:r>
              <a:rPr lang="de-DE" sz="2000" b="1" dirty="0">
                <a:latin typeface="Segoe Ul"/>
              </a:rPr>
              <a:t>Kita-Sozialarbeit bei Fröbel </a:t>
            </a:r>
            <a:r>
              <a:rPr lang="de-DE" sz="1100" b="1" dirty="0">
                <a:latin typeface="Segoe Ul"/>
              </a:rPr>
              <a:t>Aktuell gibt es bei Fröbel folgende Formen der Kitasozialarbeit:</a:t>
            </a:r>
            <a:endParaRPr lang="de-DE" sz="1100" b="1" dirty="0"/>
          </a:p>
        </p:txBody>
      </p:sp>
      <p:pic>
        <p:nvPicPr>
          <p:cNvPr id="7" name="Grafik 6" descr="Ein Bild, das Schrift, Grafiken, Logo, Grafikdesign enthält.&#10;&#10;Automatisch generierte Beschreibung">
            <a:extLst>
              <a:ext uri="{FF2B5EF4-FFF2-40B4-BE49-F238E27FC236}">
                <a16:creationId xmlns:a16="http://schemas.microsoft.com/office/drawing/2014/main" id="{2A8F34FB-7CF4-5050-F6F2-8E4B17DD7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8" name="Textfeld 7">
            <a:extLst>
              <a:ext uri="{FF2B5EF4-FFF2-40B4-BE49-F238E27FC236}">
                <a16:creationId xmlns:a16="http://schemas.microsoft.com/office/drawing/2014/main" id="{C801326D-AE4D-4939-B571-A7F34445F8EF}"/>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157960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3C47DA8A-E65B-C80A-C9A5-B50711D1925A}"/>
              </a:ext>
            </a:extLst>
          </p:cNvPr>
          <p:cNvSpPr/>
          <p:nvPr/>
        </p:nvSpPr>
        <p:spPr>
          <a:xfrm rot="13771650">
            <a:off x="354268" y="3762645"/>
            <a:ext cx="1021310" cy="930577"/>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500" dirty="0" err="1"/>
          </a:p>
        </p:txBody>
      </p:sp>
      <p:sp>
        <p:nvSpPr>
          <p:cNvPr id="5" name="Rechteck 4">
            <a:extLst>
              <a:ext uri="{FF2B5EF4-FFF2-40B4-BE49-F238E27FC236}">
                <a16:creationId xmlns:a16="http://schemas.microsoft.com/office/drawing/2014/main" id="{C136C065-7B9D-5A82-F8A4-B08BC6D26DDD}"/>
              </a:ext>
            </a:extLst>
          </p:cNvPr>
          <p:cNvSpPr/>
          <p:nvPr/>
        </p:nvSpPr>
        <p:spPr>
          <a:xfrm rot="18246761">
            <a:off x="7961730" y="1883760"/>
            <a:ext cx="1021310" cy="93057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500" dirty="0" err="1"/>
          </a:p>
        </p:txBody>
      </p:sp>
      <p:sp>
        <p:nvSpPr>
          <p:cNvPr id="4" name="Rechteck 3">
            <a:extLst>
              <a:ext uri="{FF2B5EF4-FFF2-40B4-BE49-F238E27FC236}">
                <a16:creationId xmlns:a16="http://schemas.microsoft.com/office/drawing/2014/main" id="{EFF1F724-DCF0-5F90-D6C3-9D5B8D2CBB95}"/>
              </a:ext>
            </a:extLst>
          </p:cNvPr>
          <p:cNvSpPr/>
          <p:nvPr/>
        </p:nvSpPr>
        <p:spPr>
          <a:xfrm>
            <a:off x="683568" y="1282445"/>
            <a:ext cx="8064896" cy="3024336"/>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de-DE" sz="900" dirty="0">
              <a:solidFill>
                <a:schemeClr val="tx1"/>
              </a:solidFill>
            </a:endParaRPr>
          </a:p>
          <a:p>
            <a:pPr marL="257175" indent="-257175">
              <a:buAutoNum type="arabicParenBoth"/>
            </a:pPr>
            <a:r>
              <a:rPr lang="de-DE" sz="900" dirty="0">
                <a:solidFill>
                  <a:schemeClr val="tx1"/>
                </a:solidFill>
                <a:latin typeface="Segoe Ul"/>
              </a:rPr>
              <a:t>Die plusKITA hat in besonderer Weise die Aufgabe,</a:t>
            </a:r>
          </a:p>
          <a:p>
            <a:endParaRPr lang="de-DE" sz="900"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individuellen Förderung der Kinder deren Potenziale zu stärken</a:t>
            </a:r>
            <a:r>
              <a:rPr lang="de-DE" sz="900" dirty="0">
                <a:solidFill>
                  <a:schemeClr val="tx1"/>
                </a:solidFill>
                <a:latin typeface="Segoe Ul"/>
              </a:rPr>
              <a:t>, die </a:t>
            </a:r>
            <a:r>
              <a:rPr lang="de-DE" sz="900" b="1" dirty="0">
                <a:solidFill>
                  <a:schemeClr val="tx1"/>
                </a:solidFill>
                <a:latin typeface="Segoe Ul"/>
              </a:rPr>
              <a:t>alltagskulturelle Perspektive zu berücksichtigen </a:t>
            </a:r>
            <a:r>
              <a:rPr lang="de-DE" sz="900" dirty="0">
                <a:solidFill>
                  <a:schemeClr val="tx1"/>
                </a:solidFill>
                <a:latin typeface="Segoe Ul"/>
              </a:rPr>
              <a:t>und sich an den </a:t>
            </a:r>
            <a:r>
              <a:rPr lang="de-DE" sz="900" b="1" dirty="0">
                <a:solidFill>
                  <a:schemeClr val="tx1"/>
                </a:solidFill>
                <a:latin typeface="Segoe Ul"/>
              </a:rPr>
              <a:t>lebensweltlichen Motiv- und Problemlagen der Familien zu orientieren</a:t>
            </a:r>
          </a:p>
          <a:p>
            <a:endParaRPr lang="de-DE" sz="900" b="1"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Stärkung der Bildungschancen </a:t>
            </a:r>
            <a:r>
              <a:rPr lang="de-DE" sz="900" dirty="0">
                <a:solidFill>
                  <a:schemeClr val="tx1"/>
                </a:solidFill>
                <a:latin typeface="Segoe Ul"/>
              </a:rPr>
              <a:t>entsprechend der </a:t>
            </a:r>
            <a:r>
              <a:rPr lang="de-DE" sz="900" b="1" dirty="0">
                <a:solidFill>
                  <a:schemeClr val="tx1"/>
                </a:solidFill>
                <a:latin typeface="Segoe Ul"/>
              </a:rPr>
              <a:t>Lebenswelt und das Wohnumfeld der Kinder abgestimmte pädagogische Konzepte</a:t>
            </a:r>
          </a:p>
          <a:p>
            <a:endParaRPr lang="de-DE" sz="900"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Beobachtungsergebnisse individuelle Bildungs- und Förderangebote  sprachlichen alltagsintegrierte Bildung T</a:t>
            </a:r>
          </a:p>
          <a:p>
            <a:pPr marL="128588" indent="-128588">
              <a:buFont typeface="Wingdings" panose="05000000000000000000" pitchFamily="2" charset="2"/>
              <a:buChar char="ü"/>
            </a:pPr>
            <a:endParaRPr lang="de-DE" sz="900" b="1"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zu reflektiert und weiterentwickelt</a:t>
            </a:r>
          </a:p>
          <a:p>
            <a:endParaRPr lang="de-DE" sz="900" b="1"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Stärkung der Bildungschancen</a:t>
            </a:r>
          </a:p>
          <a:p>
            <a:pPr marL="128588" indent="-128588">
              <a:buFont typeface="Wingdings" panose="05000000000000000000" pitchFamily="2" charset="2"/>
              <a:buChar char="ü"/>
            </a:pPr>
            <a:endParaRPr lang="de-DE" sz="900" b="1"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Eltern werden eingebunden durch adressatengerechte Elternarbeit, -beratung und -stärkung</a:t>
            </a:r>
            <a:endParaRPr lang="de-DE" sz="900" dirty="0">
              <a:solidFill>
                <a:schemeClr val="tx1"/>
              </a:solidFill>
              <a:latin typeface="Segoe Ul"/>
            </a:endParaRPr>
          </a:p>
          <a:p>
            <a:endParaRPr lang="de-DE" sz="900"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die lokalen Netzwerkstrukturen </a:t>
            </a:r>
            <a:r>
              <a:rPr lang="de-DE" sz="900" dirty="0">
                <a:solidFill>
                  <a:schemeClr val="tx1"/>
                </a:solidFill>
                <a:latin typeface="Segoe Ul"/>
              </a:rPr>
              <a:t>durch jeweils eine feste Ansprechperson aus der Kindertageseinrichtung einzubringen,</a:t>
            </a:r>
          </a:p>
          <a:p>
            <a:endParaRPr lang="de-DE" sz="900" dirty="0">
              <a:solidFill>
                <a:schemeClr val="tx1"/>
              </a:solidFill>
              <a:latin typeface="Segoe Ul"/>
            </a:endParaRPr>
          </a:p>
          <a:p>
            <a:pPr marL="128588" indent="-128588">
              <a:buFont typeface="Wingdings" panose="05000000000000000000" pitchFamily="2" charset="2"/>
              <a:buChar char="ü"/>
            </a:pPr>
            <a:r>
              <a:rPr lang="de-DE" sz="900" b="1" dirty="0">
                <a:solidFill>
                  <a:schemeClr val="tx1"/>
                </a:solidFill>
                <a:latin typeface="Segoe Ul"/>
              </a:rPr>
              <a:t>Ressourcen des pädagogischen Personals durch konkrete Maßnahmen</a:t>
            </a:r>
            <a:r>
              <a:rPr lang="de-DE" sz="900" dirty="0">
                <a:solidFill>
                  <a:schemeClr val="tx1"/>
                </a:solidFill>
                <a:latin typeface="Segoe Ul"/>
              </a:rPr>
              <a:t>, </a:t>
            </a:r>
            <a:r>
              <a:rPr lang="de-DE" sz="900" b="1" dirty="0">
                <a:solidFill>
                  <a:schemeClr val="tx1"/>
                </a:solidFill>
                <a:latin typeface="Segoe Ul"/>
              </a:rPr>
              <a:t>Supervision, Schulung und Beratung, Fort- und Weiterbildung </a:t>
            </a:r>
            <a:r>
              <a:rPr lang="de-DE" sz="900" dirty="0">
                <a:solidFill>
                  <a:schemeClr val="tx1"/>
                </a:solidFill>
                <a:latin typeface="Segoe Ul"/>
              </a:rPr>
              <a:t>oder größere </a:t>
            </a:r>
            <a:r>
              <a:rPr lang="de-DE" sz="900" b="1" dirty="0">
                <a:solidFill>
                  <a:schemeClr val="tx1"/>
                </a:solidFill>
                <a:latin typeface="Segoe Ul"/>
              </a:rPr>
              <a:t>Multiprofessionalität im Team zu stärken.</a:t>
            </a:r>
          </a:p>
          <a:p>
            <a:endParaRPr lang="de-DE" sz="675" dirty="0">
              <a:solidFill>
                <a:schemeClr val="tx1"/>
              </a:solidFill>
            </a:endParaRPr>
          </a:p>
          <a:p>
            <a:endParaRPr lang="de-DE" sz="900" dirty="0"/>
          </a:p>
        </p:txBody>
      </p:sp>
      <p:sp>
        <p:nvSpPr>
          <p:cNvPr id="2" name="Titel 1">
            <a:extLst>
              <a:ext uri="{FF2B5EF4-FFF2-40B4-BE49-F238E27FC236}">
                <a16:creationId xmlns:a16="http://schemas.microsoft.com/office/drawing/2014/main" id="{5F84E260-7B78-AD28-54D0-CE209D71F64B}"/>
              </a:ext>
            </a:extLst>
          </p:cNvPr>
          <p:cNvSpPr>
            <a:spLocks noGrp="1"/>
          </p:cNvSpPr>
          <p:nvPr>
            <p:ph type="title" idx="4294967295"/>
          </p:nvPr>
        </p:nvSpPr>
        <p:spPr>
          <a:xfrm>
            <a:off x="90231" y="843558"/>
            <a:ext cx="8855075" cy="738188"/>
          </a:xfrm>
        </p:spPr>
        <p:txBody>
          <a:bodyPr/>
          <a:lstStyle/>
          <a:p>
            <a:pPr algn="l"/>
            <a:r>
              <a:rPr lang="de-DE" sz="1600" b="1" spc="-4" dirty="0">
                <a:latin typeface="Segoe Ul"/>
              </a:rPr>
              <a:t>Fröbel-Orientierungsrahmen </a:t>
            </a:r>
            <a:r>
              <a:rPr lang="de-DE" sz="1600" spc="-4" dirty="0">
                <a:latin typeface="Segoe Ul"/>
              </a:rPr>
              <a:t>-</a:t>
            </a:r>
            <a:r>
              <a:rPr lang="de-DE" sz="1400" spc="-4" dirty="0">
                <a:latin typeface="Segoe Ul"/>
              </a:rPr>
              <a:t> </a:t>
            </a:r>
            <a:r>
              <a:rPr lang="de-DE" sz="1400" b="1" dirty="0">
                <a:latin typeface="Segoe Ul"/>
              </a:rPr>
              <a:t>Gesetzliche Grundlage für plusKITA- Fachkräfte § 44 </a:t>
            </a:r>
            <a:r>
              <a:rPr lang="de-DE" sz="1400" b="1" dirty="0" err="1">
                <a:latin typeface="Segoe Ul"/>
              </a:rPr>
              <a:t>KiBiz</a:t>
            </a:r>
            <a:r>
              <a:rPr lang="de-DE" sz="1400" b="1" dirty="0">
                <a:latin typeface="Segoe Ul"/>
              </a:rPr>
              <a:t> – plusKITA</a:t>
            </a:r>
            <a:br>
              <a:rPr lang="de-DE" sz="1400" b="1" dirty="0"/>
            </a:br>
            <a:endParaRPr lang="de-DE" sz="1400" dirty="0"/>
          </a:p>
        </p:txBody>
      </p:sp>
      <p:pic>
        <p:nvPicPr>
          <p:cNvPr id="7" name="Grafik 6" descr="Ein Bild, das Schrift, Grafiken, Logo, Grafikdesign enthält.&#10;&#10;Automatisch generierte Beschreibung">
            <a:extLst>
              <a:ext uri="{FF2B5EF4-FFF2-40B4-BE49-F238E27FC236}">
                <a16:creationId xmlns:a16="http://schemas.microsoft.com/office/drawing/2014/main" id="{B5B97AB4-D070-0724-C136-27CAB2B4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23508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bgerundetes Rechteck 14">
            <a:extLst>
              <a:ext uri="{FF2B5EF4-FFF2-40B4-BE49-F238E27FC236}">
                <a16:creationId xmlns:a16="http://schemas.microsoft.com/office/drawing/2014/main" id="{90FC904D-87D1-4B2C-A988-740AF1D2BC8B}"/>
              </a:ext>
            </a:extLst>
          </p:cNvPr>
          <p:cNvSpPr/>
          <p:nvPr/>
        </p:nvSpPr>
        <p:spPr>
          <a:xfrm>
            <a:off x="245404" y="1025639"/>
            <a:ext cx="8719084" cy="1186071"/>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spcAft>
                <a:spcPts val="600"/>
              </a:spcAft>
            </a:pPr>
            <a:r>
              <a:rPr lang="de-DE" sz="1100" b="1" kern="0" dirty="0">
                <a:solidFill>
                  <a:schemeClr val="tx1"/>
                </a:solidFill>
                <a:latin typeface="Segoe UI "/>
                <a:ea typeface="Times New Roman" panose="02020603050405020304" pitchFamily="18" charset="0"/>
                <a:cs typeface="Times New Roman" panose="02020603050405020304" pitchFamily="18" charset="0"/>
              </a:rPr>
              <a:t>Auszug:  ZUKUNFTSVERTRAG FUR NORDRHEIN-WESTFALEN Koalitionsvereinbarung von CDU und GRÜNEN 2 0 2 2 – 2 0 2 7 </a:t>
            </a:r>
          </a:p>
          <a:p>
            <a:pPr algn="just">
              <a:lnSpc>
                <a:spcPts val="1050"/>
              </a:lnSpc>
              <a:spcAft>
                <a:spcPts val="225"/>
              </a:spcAft>
            </a:pPr>
            <a:r>
              <a:rPr lang="de-DE" sz="1100" kern="0" dirty="0">
                <a:solidFill>
                  <a:schemeClr val="tx1"/>
                </a:solidFill>
                <a:latin typeface="Segoe UI "/>
                <a:ea typeface="Times New Roman" panose="02020603050405020304" pitchFamily="18" charset="0"/>
                <a:cs typeface="Times New Roman" panose="02020603050405020304" pitchFamily="18" charset="0"/>
              </a:rPr>
              <a:t>Damit </a:t>
            </a:r>
            <a:r>
              <a:rPr lang="de-DE" sz="1100" kern="100" dirty="0">
                <a:solidFill>
                  <a:schemeClr val="tx1"/>
                </a:solidFill>
                <a:latin typeface="Segoe UI "/>
                <a:ea typeface="Aptos" panose="020B0004020202020204" pitchFamily="34" charset="0"/>
                <a:cs typeface="Times New Roman" panose="02020603050405020304" pitchFamily="18" charset="0"/>
              </a:rPr>
              <a:t>Familien niedrigschwellig informiert und beraten werden können, unterstützen wir die Familienzentren durch die Einführung von Kita-Sozialarbeit als aufsuchendes Angebot. Diese kann bei behördlichen Angelegenheiten oder bei der Suche nach Förder-angeboten für die Kinder gezielt Unterstützung leisten. </a:t>
            </a:r>
          </a:p>
          <a:p>
            <a:pPr algn="just">
              <a:lnSpc>
                <a:spcPts val="1050"/>
              </a:lnSpc>
              <a:spcAft>
                <a:spcPts val="225"/>
              </a:spcAft>
            </a:pPr>
            <a:endParaRPr lang="de-DE" sz="1100" kern="100" dirty="0">
              <a:solidFill>
                <a:schemeClr val="tx1"/>
              </a:solidFill>
              <a:latin typeface="Segoe UI "/>
              <a:ea typeface="Aptos" panose="020B0004020202020204" pitchFamily="34" charset="0"/>
              <a:cs typeface="Times New Roman" panose="02020603050405020304" pitchFamily="18" charset="0"/>
            </a:endParaRPr>
          </a:p>
          <a:p>
            <a:pPr algn="just">
              <a:lnSpc>
                <a:spcPts val="1050"/>
              </a:lnSpc>
              <a:spcAft>
                <a:spcPts val="225"/>
              </a:spcAft>
            </a:pPr>
            <a:r>
              <a:rPr lang="de-DE" sz="800" dirty="0">
                <a:solidFill>
                  <a:schemeClr val="tx1"/>
                </a:solidFill>
                <a:latin typeface="Segoe UI "/>
                <a:ea typeface="Calibri" panose="020F0502020204030204" pitchFamily="34" charset="0"/>
                <a:cs typeface="Times New Roman" panose="02020603050405020304" pitchFamily="18" charset="0"/>
              </a:rPr>
              <a:t>Seite 51 </a:t>
            </a:r>
            <a:r>
              <a:rPr lang="de-DE" sz="800" dirty="0">
                <a:solidFill>
                  <a:schemeClr val="tx1"/>
                </a:solidFill>
                <a:latin typeface="Segoe UI "/>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https://gruene-nrw.de/dateien/Zukunftsvertrag_CDU-GRUeNE_Vorder-und-Ruecseite.pdf</a:t>
            </a:r>
            <a:endParaRPr lang="de-DE" sz="800" kern="0" dirty="0">
              <a:solidFill>
                <a:schemeClr val="tx1"/>
              </a:solidFill>
              <a:latin typeface="Segoe UI "/>
              <a:ea typeface="Calibri" panose="020F0502020204030204" pitchFamily="34" charset="0"/>
              <a:cs typeface="Times New Roman" panose="02020603050405020304" pitchFamily="18" charset="0"/>
            </a:endParaRPr>
          </a:p>
        </p:txBody>
      </p:sp>
      <p:sp>
        <p:nvSpPr>
          <p:cNvPr id="4" name="Abgerundetes Rechteck 14">
            <a:extLst>
              <a:ext uri="{FF2B5EF4-FFF2-40B4-BE49-F238E27FC236}">
                <a16:creationId xmlns:a16="http://schemas.microsoft.com/office/drawing/2014/main" id="{B1E37956-75DF-43E5-A0E5-DE5C5AA43964}"/>
              </a:ext>
            </a:extLst>
          </p:cNvPr>
          <p:cNvSpPr/>
          <p:nvPr/>
        </p:nvSpPr>
        <p:spPr>
          <a:xfrm>
            <a:off x="240418" y="2283718"/>
            <a:ext cx="2670412" cy="2088232"/>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600"/>
              </a:spcAft>
            </a:pPr>
            <a:r>
              <a:rPr lang="de-DE" sz="1100" kern="0" dirty="0">
                <a:solidFill>
                  <a:schemeClr val="tx1"/>
                </a:solidFill>
                <a:latin typeface="Segoe UI "/>
                <a:ea typeface="Times New Roman" panose="02020603050405020304" pitchFamily="18" charset="0"/>
                <a:cs typeface="Times New Roman" panose="02020603050405020304" pitchFamily="18" charset="0"/>
              </a:rPr>
              <a:t>Die </a:t>
            </a:r>
            <a:r>
              <a:rPr lang="de-DE" sz="1100" b="1" kern="0" dirty="0">
                <a:solidFill>
                  <a:schemeClr val="tx1"/>
                </a:solidFill>
                <a:latin typeface="Segoe UI "/>
                <a:ea typeface="Times New Roman" panose="02020603050405020304" pitchFamily="18" charset="0"/>
                <a:cs typeface="Times New Roman" panose="02020603050405020304" pitchFamily="18" charset="0"/>
              </a:rPr>
              <a:t>Koalitionsvereinbarung von CDU und Grünen für den Zeitraum von 2022 bis 2027 in Nordrhein-Westfalen </a:t>
            </a:r>
            <a:r>
              <a:rPr lang="de-DE" sz="1100" kern="0" dirty="0">
                <a:solidFill>
                  <a:schemeClr val="tx1"/>
                </a:solidFill>
                <a:latin typeface="Segoe UI "/>
                <a:ea typeface="Times New Roman" panose="02020603050405020304" pitchFamily="18" charset="0"/>
                <a:cs typeface="Times New Roman" panose="02020603050405020304" pitchFamily="18" charset="0"/>
              </a:rPr>
              <a:t>betont die </a:t>
            </a:r>
            <a:r>
              <a:rPr lang="de-DE" sz="1100" b="1" kern="0" dirty="0">
                <a:solidFill>
                  <a:schemeClr val="tx1"/>
                </a:solidFill>
                <a:latin typeface="Segoe UI "/>
                <a:ea typeface="Times New Roman" panose="02020603050405020304" pitchFamily="18" charset="0"/>
                <a:cs typeface="Times New Roman" panose="02020603050405020304" pitchFamily="18" charset="0"/>
              </a:rPr>
              <a:t>Bedeutung der Kita-Sozialarbeit zur Bekämpfung von Kinderarmut</a:t>
            </a:r>
            <a:r>
              <a:rPr lang="de-DE" sz="1100" kern="0" dirty="0">
                <a:solidFill>
                  <a:schemeClr val="tx1"/>
                </a:solidFill>
                <a:latin typeface="Segoe UI "/>
                <a:ea typeface="Times New Roman" panose="02020603050405020304" pitchFamily="18" charset="0"/>
                <a:cs typeface="Times New Roman" panose="02020603050405020304" pitchFamily="18" charset="0"/>
              </a:rPr>
              <a:t>. </a:t>
            </a:r>
          </a:p>
        </p:txBody>
      </p:sp>
      <p:pic>
        <p:nvPicPr>
          <p:cNvPr id="5" name="Grafik 4" descr="Ein Bild, das Schrift, Grafiken, Logo, Grafikdesign enthält.&#10;&#10;Automatisch generierte Beschreibung">
            <a:extLst>
              <a:ext uri="{FF2B5EF4-FFF2-40B4-BE49-F238E27FC236}">
                <a16:creationId xmlns:a16="http://schemas.microsoft.com/office/drawing/2014/main" id="{3EF76583-ABB8-4FE6-B1D8-D8330AA1D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6" name="Abgerundetes Rechteck 14">
            <a:extLst>
              <a:ext uri="{FF2B5EF4-FFF2-40B4-BE49-F238E27FC236}">
                <a16:creationId xmlns:a16="http://schemas.microsoft.com/office/drawing/2014/main" id="{634ABC75-05C3-4DCD-8F8E-DD1E79B0807D}"/>
              </a:ext>
            </a:extLst>
          </p:cNvPr>
          <p:cNvSpPr/>
          <p:nvPr/>
        </p:nvSpPr>
        <p:spPr>
          <a:xfrm>
            <a:off x="2994950" y="2283718"/>
            <a:ext cx="3246476" cy="2088232"/>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600"/>
              </a:spcAft>
            </a:pPr>
            <a:r>
              <a:rPr lang="de-DE" sz="1100" kern="0" dirty="0">
                <a:solidFill>
                  <a:schemeClr val="tx1"/>
                </a:solidFill>
                <a:latin typeface="Segoe UI "/>
                <a:ea typeface="Times New Roman" panose="02020603050405020304" pitchFamily="18" charset="0"/>
                <a:cs typeface="Times New Roman" panose="02020603050405020304" pitchFamily="18" charset="0"/>
              </a:rPr>
              <a:t>Diese </a:t>
            </a:r>
            <a:r>
              <a:rPr lang="de-DE" sz="1100" b="1" kern="0" dirty="0">
                <a:solidFill>
                  <a:schemeClr val="tx1"/>
                </a:solidFill>
                <a:latin typeface="Segoe UI "/>
                <a:ea typeface="Times New Roman" panose="02020603050405020304" pitchFamily="18" charset="0"/>
                <a:cs typeface="Times New Roman" panose="02020603050405020304" pitchFamily="18" charset="0"/>
              </a:rPr>
              <a:t>wirkt</a:t>
            </a:r>
            <a:r>
              <a:rPr lang="de-DE" sz="1100" kern="0" dirty="0">
                <a:solidFill>
                  <a:schemeClr val="tx1"/>
                </a:solidFill>
                <a:latin typeface="Segoe UI "/>
                <a:ea typeface="Times New Roman" panose="02020603050405020304" pitchFamily="18" charset="0"/>
                <a:cs typeface="Times New Roman" panose="02020603050405020304" pitchFamily="18" charset="0"/>
              </a:rPr>
              <a:t> durch verschiedene Maßnahmen wie den </a:t>
            </a:r>
            <a:r>
              <a:rPr lang="de-DE" sz="1100" b="1" kern="0" dirty="0">
                <a:solidFill>
                  <a:schemeClr val="tx1"/>
                </a:solidFill>
                <a:latin typeface="Segoe UI "/>
                <a:ea typeface="Times New Roman" panose="02020603050405020304" pitchFamily="18" charset="0"/>
                <a:cs typeface="Times New Roman" panose="02020603050405020304" pitchFamily="18" charset="0"/>
              </a:rPr>
              <a:t>Ausbau von Familienzentren und Beratungsstellen präventiv und unterstützend</a:t>
            </a:r>
            <a:r>
              <a:rPr lang="de-DE" sz="1100" kern="0" dirty="0">
                <a:solidFill>
                  <a:schemeClr val="tx1"/>
                </a:solidFill>
                <a:latin typeface="Segoe UI "/>
                <a:ea typeface="Times New Roman" panose="02020603050405020304" pitchFamily="18" charset="0"/>
                <a:cs typeface="Times New Roman" panose="02020603050405020304" pitchFamily="18" charset="0"/>
              </a:rPr>
              <a:t>. Mithilfe </a:t>
            </a:r>
            <a:r>
              <a:rPr lang="de-DE" sz="1100" b="1" kern="0" dirty="0">
                <a:solidFill>
                  <a:schemeClr val="tx1"/>
                </a:solidFill>
                <a:latin typeface="Segoe UI "/>
                <a:ea typeface="Times New Roman" panose="02020603050405020304" pitchFamily="18" charset="0"/>
                <a:cs typeface="Times New Roman" panose="02020603050405020304" pitchFamily="18" charset="0"/>
              </a:rPr>
              <a:t>aufsuchender Sozialarbeit </a:t>
            </a:r>
            <a:r>
              <a:rPr lang="de-DE" sz="1100" kern="0" dirty="0">
                <a:solidFill>
                  <a:schemeClr val="tx1"/>
                </a:solidFill>
                <a:latin typeface="Segoe UI "/>
                <a:ea typeface="Times New Roman" panose="02020603050405020304" pitchFamily="18" charset="0"/>
                <a:cs typeface="Times New Roman" panose="02020603050405020304" pitchFamily="18" charset="0"/>
              </a:rPr>
              <a:t>werden </a:t>
            </a:r>
            <a:r>
              <a:rPr lang="de-DE" sz="1100" b="1" kern="0" dirty="0">
                <a:solidFill>
                  <a:schemeClr val="tx1"/>
                </a:solidFill>
                <a:latin typeface="Segoe UI "/>
                <a:ea typeface="Times New Roman" panose="02020603050405020304" pitchFamily="18" charset="0"/>
                <a:cs typeface="Times New Roman" panose="02020603050405020304" pitchFamily="18" charset="0"/>
              </a:rPr>
              <a:t>bedürftige Familien direkt erreicht </a:t>
            </a:r>
            <a:r>
              <a:rPr lang="de-DE" sz="1100" kern="0" dirty="0">
                <a:solidFill>
                  <a:schemeClr val="tx1"/>
                </a:solidFill>
                <a:latin typeface="Segoe UI "/>
                <a:ea typeface="Times New Roman" panose="02020603050405020304" pitchFamily="18" charset="0"/>
                <a:cs typeface="Times New Roman" panose="02020603050405020304" pitchFamily="18" charset="0"/>
              </a:rPr>
              <a:t>und </a:t>
            </a:r>
            <a:r>
              <a:rPr lang="de-DE" sz="1100" b="1" kern="0" dirty="0">
                <a:solidFill>
                  <a:schemeClr val="tx1"/>
                </a:solidFill>
                <a:latin typeface="Segoe UI "/>
                <a:ea typeface="Times New Roman" panose="02020603050405020304" pitchFamily="18" charset="0"/>
                <a:cs typeface="Times New Roman" panose="02020603050405020304" pitchFamily="18" charset="0"/>
              </a:rPr>
              <a:t>bei bürokratischen Angelegenheiten </a:t>
            </a:r>
            <a:r>
              <a:rPr lang="de-DE" sz="1100" kern="0" dirty="0">
                <a:solidFill>
                  <a:schemeClr val="tx1"/>
                </a:solidFill>
                <a:latin typeface="Segoe UI "/>
                <a:ea typeface="Times New Roman" panose="02020603050405020304" pitchFamily="18" charset="0"/>
                <a:cs typeface="Times New Roman" panose="02020603050405020304" pitchFamily="18" charset="0"/>
              </a:rPr>
              <a:t>sowie </a:t>
            </a:r>
            <a:r>
              <a:rPr lang="de-DE" sz="1100" b="1" kern="0" dirty="0">
                <a:solidFill>
                  <a:schemeClr val="tx1"/>
                </a:solidFill>
                <a:latin typeface="Segoe UI "/>
                <a:ea typeface="Times New Roman" panose="02020603050405020304" pitchFamily="18" charset="0"/>
                <a:cs typeface="Times New Roman" panose="02020603050405020304" pitchFamily="18" charset="0"/>
              </a:rPr>
              <a:t>der Nutzung von Fördermöglichkeiten unterstützt</a:t>
            </a:r>
            <a:r>
              <a:rPr lang="de-DE" sz="1100" kern="0" dirty="0">
                <a:solidFill>
                  <a:schemeClr val="tx1"/>
                </a:solidFill>
                <a:latin typeface="Segoe UI "/>
                <a:ea typeface="Times New Roman" panose="02020603050405020304" pitchFamily="18" charset="0"/>
                <a:cs typeface="Times New Roman" panose="02020603050405020304" pitchFamily="18" charset="0"/>
              </a:rPr>
              <a:t>.</a:t>
            </a:r>
          </a:p>
        </p:txBody>
      </p:sp>
      <p:sp>
        <p:nvSpPr>
          <p:cNvPr id="7" name="Abgerundetes Rechteck 14">
            <a:extLst>
              <a:ext uri="{FF2B5EF4-FFF2-40B4-BE49-F238E27FC236}">
                <a16:creationId xmlns:a16="http://schemas.microsoft.com/office/drawing/2014/main" id="{97878868-A44D-4127-8AB7-B81BE232C87D}"/>
              </a:ext>
            </a:extLst>
          </p:cNvPr>
          <p:cNvSpPr/>
          <p:nvPr/>
        </p:nvSpPr>
        <p:spPr>
          <a:xfrm>
            <a:off x="6294076" y="2264688"/>
            <a:ext cx="2670412" cy="2088232"/>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15000"/>
              </a:lnSpc>
              <a:spcAft>
                <a:spcPts val="600"/>
              </a:spcAft>
            </a:pPr>
            <a:r>
              <a:rPr lang="de-DE" sz="1100" kern="0" dirty="0">
                <a:solidFill>
                  <a:schemeClr val="tx1"/>
                </a:solidFill>
                <a:latin typeface="Segoe UI "/>
                <a:ea typeface="Times New Roman" panose="02020603050405020304" pitchFamily="18" charset="0"/>
                <a:cs typeface="Times New Roman" panose="02020603050405020304" pitchFamily="18" charset="0"/>
              </a:rPr>
              <a:t>Zusätzlich wird die </a:t>
            </a:r>
            <a:r>
              <a:rPr lang="de-DE" sz="1100" b="1" kern="0" dirty="0">
                <a:solidFill>
                  <a:schemeClr val="tx1"/>
                </a:solidFill>
                <a:latin typeface="Segoe UI "/>
                <a:ea typeface="Times New Roman" panose="02020603050405020304" pitchFamily="18" charset="0"/>
                <a:cs typeface="Times New Roman" panose="02020603050405020304" pitchFamily="18" charset="0"/>
              </a:rPr>
              <a:t>Vernetzung von Familienzentren und Schulen </a:t>
            </a:r>
            <a:r>
              <a:rPr lang="de-DE" sz="1100" kern="0" dirty="0">
                <a:solidFill>
                  <a:schemeClr val="tx1"/>
                </a:solidFill>
                <a:latin typeface="Segoe UI "/>
                <a:ea typeface="Times New Roman" panose="02020603050405020304" pitchFamily="18" charset="0"/>
                <a:cs typeface="Times New Roman" panose="02020603050405020304" pitchFamily="18" charset="0"/>
              </a:rPr>
              <a:t>gefördert, um einen </a:t>
            </a:r>
            <a:r>
              <a:rPr lang="de-DE" sz="1100" b="1" kern="0" dirty="0">
                <a:solidFill>
                  <a:schemeClr val="tx1"/>
                </a:solidFill>
                <a:latin typeface="Segoe UI "/>
                <a:ea typeface="Times New Roman" panose="02020603050405020304" pitchFamily="18" charset="0"/>
                <a:cs typeface="Times New Roman" panose="02020603050405020304" pitchFamily="18" charset="0"/>
              </a:rPr>
              <a:t>reibungslosen Übergang von der Kita in die Schule </a:t>
            </a:r>
            <a:r>
              <a:rPr lang="de-DE" sz="1100" kern="0" dirty="0">
                <a:solidFill>
                  <a:schemeClr val="tx1"/>
                </a:solidFill>
                <a:latin typeface="Segoe UI "/>
                <a:ea typeface="Times New Roman" panose="02020603050405020304" pitchFamily="18" charset="0"/>
                <a:cs typeface="Times New Roman" panose="02020603050405020304" pitchFamily="18" charset="0"/>
              </a:rPr>
              <a:t>zu ermöglichen. Auf diese Weise trägt die </a:t>
            </a:r>
            <a:r>
              <a:rPr lang="de-DE" sz="1100" b="1" kern="0" dirty="0">
                <a:solidFill>
                  <a:schemeClr val="tx1"/>
                </a:solidFill>
                <a:latin typeface="Segoe UI "/>
                <a:ea typeface="Times New Roman" panose="02020603050405020304" pitchFamily="18" charset="0"/>
                <a:cs typeface="Times New Roman" panose="02020603050405020304" pitchFamily="18" charset="0"/>
              </a:rPr>
              <a:t>Kita-Sozialarbeit zur Förderung der sozialen Teilhabe und Chancengleichheit </a:t>
            </a:r>
            <a:r>
              <a:rPr lang="de-DE" sz="1100" kern="0" dirty="0">
                <a:solidFill>
                  <a:schemeClr val="tx1"/>
                </a:solidFill>
                <a:latin typeface="Segoe UI "/>
                <a:ea typeface="Times New Roman" panose="02020603050405020304" pitchFamily="18" charset="0"/>
                <a:cs typeface="Times New Roman" panose="02020603050405020304" pitchFamily="18" charset="0"/>
              </a:rPr>
              <a:t>von Kindern und ihren Familien bei.</a:t>
            </a:r>
          </a:p>
        </p:txBody>
      </p:sp>
    </p:spTree>
    <p:extLst>
      <p:ext uri="{BB962C8B-B14F-4D97-AF65-F5344CB8AC3E}">
        <p14:creationId xmlns:p14="http://schemas.microsoft.com/office/powerpoint/2010/main" val="86884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F556718-6CD3-44EA-946D-38606C8DAA6B}"/>
              </a:ext>
            </a:extLst>
          </p:cNvPr>
          <p:cNvSpPr/>
          <p:nvPr/>
        </p:nvSpPr>
        <p:spPr>
          <a:xfrm>
            <a:off x="3203848" y="2211710"/>
            <a:ext cx="5507391" cy="1084912"/>
          </a:xfrm>
          <a:prstGeom prst="rect">
            <a:avLst/>
          </a:prstGeom>
          <a:ln w="57150">
            <a:solidFill>
              <a:srgbClr val="AAD000"/>
            </a:solidFill>
          </a:ln>
        </p:spPr>
        <p:txBody>
          <a:bodyPr wrap="square">
            <a:spAutoFit/>
          </a:bodyPr>
          <a:lstStyle/>
          <a:p>
            <a:pPr algn="ctr"/>
            <a:r>
              <a:rPr lang="de-DE" sz="2700" b="1" dirty="0">
                <a:latin typeface="Segoe Ul"/>
              </a:rPr>
              <a:t>Welche Kompetenzen benötigen Kita-Sozialarbeiter*innen?</a:t>
            </a:r>
            <a:endParaRPr lang="de-DE" sz="2700" b="1" dirty="0">
              <a:solidFill>
                <a:srgbClr val="004A42"/>
              </a:solidFill>
              <a:latin typeface="Segoe Ul"/>
            </a:endParaRPr>
          </a:p>
          <a:p>
            <a:pPr algn="ctr"/>
            <a:endParaRPr lang="de-DE" sz="1050" dirty="0"/>
          </a:p>
        </p:txBody>
      </p:sp>
      <p:pic>
        <p:nvPicPr>
          <p:cNvPr id="3" name="Grafik 2">
            <a:extLst>
              <a:ext uri="{FF2B5EF4-FFF2-40B4-BE49-F238E27FC236}">
                <a16:creationId xmlns:a16="http://schemas.microsoft.com/office/drawing/2014/main" id="{AD14738D-4E80-4CA0-A4C8-0C9C8A4FA7BD}"/>
              </a:ext>
            </a:extLst>
          </p:cNvPr>
          <p:cNvPicPr>
            <a:picLocks noChangeAspect="1"/>
          </p:cNvPicPr>
          <p:nvPr/>
        </p:nvPicPr>
        <p:blipFill rotWithShape="1">
          <a:blip r:embed="rId3"/>
          <a:srcRect l="13350" t="61522" r="75684" b="22368"/>
          <a:stretch/>
        </p:blipFill>
        <p:spPr>
          <a:xfrm>
            <a:off x="611560" y="1779662"/>
            <a:ext cx="1930676" cy="1890955"/>
          </a:xfrm>
          <a:prstGeom prst="rect">
            <a:avLst/>
          </a:prstGeom>
        </p:spPr>
      </p:pic>
      <p:sp>
        <p:nvSpPr>
          <p:cNvPr id="6" name="Textfeld 5">
            <a:extLst>
              <a:ext uri="{FF2B5EF4-FFF2-40B4-BE49-F238E27FC236}">
                <a16:creationId xmlns:a16="http://schemas.microsoft.com/office/drawing/2014/main" id="{1677C86B-CF3A-E3E2-776E-022DD5301416}"/>
              </a:ext>
            </a:extLst>
          </p:cNvPr>
          <p:cNvSpPr txBox="1"/>
          <p:nvPr/>
        </p:nvSpPr>
        <p:spPr>
          <a:xfrm>
            <a:off x="2843808" y="987574"/>
            <a:ext cx="4585252" cy="400110"/>
          </a:xfrm>
          <a:prstGeom prst="rect">
            <a:avLst/>
          </a:prstGeom>
          <a:noFill/>
        </p:spPr>
        <p:txBody>
          <a:bodyPr wrap="square">
            <a:spAutoFit/>
          </a:bodyPr>
          <a:lstStyle/>
          <a:p>
            <a:r>
              <a:rPr lang="de-DE" sz="2000" b="1" dirty="0">
                <a:latin typeface="Segoe Ul"/>
              </a:rPr>
              <a:t>Mentimeter – Abfrage</a:t>
            </a:r>
          </a:p>
        </p:txBody>
      </p:sp>
      <p:pic>
        <p:nvPicPr>
          <p:cNvPr id="9" name="Grafik 8" descr="Ein Bild, das Schrift, Grafiken, Logo, Grafikdesign enthält.&#10;&#10;Automatisch generierte Beschreibung">
            <a:extLst>
              <a:ext uri="{FF2B5EF4-FFF2-40B4-BE49-F238E27FC236}">
                <a16:creationId xmlns:a16="http://schemas.microsoft.com/office/drawing/2014/main" id="{9C9CA878-88F4-D167-C371-57463D7244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3695290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A1A47B6-70AB-47B0-97D9-915E6F1693EF}"/>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73" name="think-cell Folie" r:id="rId5" imgW="351" imgH="351" progId="TCLayout.ActiveDocument.1">
                  <p:embed/>
                </p:oleObj>
              </mc:Choice>
              <mc:Fallback>
                <p:oleObj name="think-cell Folie" r:id="rId5" imgW="351" imgH="351" progId="TCLayout.ActiveDocument.1">
                  <p:embed/>
                  <p:pic>
                    <p:nvPicPr>
                      <p:cNvPr id="6" name="Objekt 5" hidden="1">
                        <a:extLst>
                          <a:ext uri="{FF2B5EF4-FFF2-40B4-BE49-F238E27FC236}">
                            <a16:creationId xmlns:a16="http://schemas.microsoft.com/office/drawing/2014/main" id="{2A1A47B6-70AB-47B0-97D9-915E6F1693EF}"/>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graphicFrame>
        <p:nvGraphicFramePr>
          <p:cNvPr id="2" name="Diagramm 1">
            <a:extLst>
              <a:ext uri="{FF2B5EF4-FFF2-40B4-BE49-F238E27FC236}">
                <a16:creationId xmlns:a16="http://schemas.microsoft.com/office/drawing/2014/main" id="{4CC79CEB-2123-482D-B0C3-A0BA55238896}"/>
              </a:ext>
            </a:extLst>
          </p:cNvPr>
          <p:cNvGraphicFramePr/>
          <p:nvPr>
            <p:extLst>
              <p:ext uri="{D42A27DB-BD31-4B8C-83A1-F6EECF244321}">
                <p14:modId xmlns:p14="http://schemas.microsoft.com/office/powerpoint/2010/main" val="2056559430"/>
              </p:ext>
            </p:extLst>
          </p:nvPr>
        </p:nvGraphicFramePr>
        <p:xfrm>
          <a:off x="185133" y="1779662"/>
          <a:ext cx="5971044" cy="32246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Rechteck: abgerundete Ecken 9">
            <a:extLst>
              <a:ext uri="{FF2B5EF4-FFF2-40B4-BE49-F238E27FC236}">
                <a16:creationId xmlns:a16="http://schemas.microsoft.com/office/drawing/2014/main" id="{B081C6A4-F146-4236-B8AF-E57AB898E9A3}"/>
              </a:ext>
            </a:extLst>
          </p:cNvPr>
          <p:cNvSpPr/>
          <p:nvPr/>
        </p:nvSpPr>
        <p:spPr>
          <a:xfrm>
            <a:off x="4788024" y="1707654"/>
            <a:ext cx="4170844" cy="2421618"/>
          </a:xfrm>
          <a:prstGeom prst="roundRect">
            <a:avLst/>
          </a:prstGeom>
          <a:solidFill>
            <a:schemeClr val="bg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750" dirty="0">
                <a:solidFill>
                  <a:schemeClr val="tx1"/>
                </a:solidFill>
                <a:latin typeface="Segoe Ul"/>
              </a:rPr>
              <a:t>… </a:t>
            </a:r>
            <a:r>
              <a:rPr lang="de-DE" sz="1200" dirty="0">
                <a:solidFill>
                  <a:schemeClr val="tx1"/>
                </a:solidFill>
                <a:latin typeface="Segoe Ul"/>
              </a:rPr>
              <a:t>individuelle Bedürfnisse und Unterstützungsbedarfe von Kindern wahrzunehmen, zu verstehen und individuelle Angebote zu entwickeln</a:t>
            </a:r>
          </a:p>
          <a:p>
            <a:endParaRPr lang="de-DE" sz="1200" dirty="0">
              <a:solidFill>
                <a:schemeClr val="tx1"/>
              </a:solidFill>
              <a:latin typeface="Segoe Ul"/>
            </a:endParaRPr>
          </a:p>
          <a:p>
            <a:r>
              <a:rPr lang="de-DE" sz="1200" dirty="0">
                <a:solidFill>
                  <a:schemeClr val="tx1"/>
                </a:solidFill>
                <a:latin typeface="Segoe Ul"/>
              </a:rPr>
              <a:t>… fördert das Wohlbefinden von Kindern im Kita-Alltag</a:t>
            </a:r>
          </a:p>
          <a:p>
            <a:endParaRPr lang="de-DE" sz="1200" dirty="0">
              <a:solidFill>
                <a:schemeClr val="tx1"/>
              </a:solidFill>
              <a:latin typeface="Segoe Ul"/>
            </a:endParaRPr>
          </a:p>
          <a:p>
            <a:r>
              <a:rPr lang="de-DE" sz="1200" dirty="0">
                <a:solidFill>
                  <a:schemeClr val="tx1"/>
                </a:solidFill>
                <a:latin typeface="Segoe Ul"/>
              </a:rPr>
              <a:t>… unterstützt ein entwicklungsförderndes Aufwachsen der Kinder</a:t>
            </a:r>
          </a:p>
          <a:p>
            <a:endParaRPr lang="de-DE" sz="1200" dirty="0">
              <a:solidFill>
                <a:schemeClr val="tx1"/>
              </a:solidFill>
              <a:latin typeface="Segoe Ul"/>
            </a:endParaRPr>
          </a:p>
          <a:p>
            <a:r>
              <a:rPr lang="de-DE" sz="1200" dirty="0">
                <a:solidFill>
                  <a:schemeClr val="tx1"/>
                </a:solidFill>
                <a:latin typeface="Segoe Ul"/>
              </a:rPr>
              <a:t>… Chancengerechtigkeit erhöhen und Benachteiligung verringern</a:t>
            </a:r>
          </a:p>
        </p:txBody>
      </p:sp>
      <p:sp>
        <p:nvSpPr>
          <p:cNvPr id="11" name="Textfeld 10">
            <a:extLst>
              <a:ext uri="{FF2B5EF4-FFF2-40B4-BE49-F238E27FC236}">
                <a16:creationId xmlns:a16="http://schemas.microsoft.com/office/drawing/2014/main" id="{3EED7CDD-C409-CFB6-9007-2BD0D5CD7E41}"/>
              </a:ext>
            </a:extLst>
          </p:cNvPr>
          <p:cNvSpPr txBox="1"/>
          <p:nvPr/>
        </p:nvSpPr>
        <p:spPr>
          <a:xfrm>
            <a:off x="179512" y="1059582"/>
            <a:ext cx="9577064" cy="369332"/>
          </a:xfrm>
          <a:prstGeom prst="rect">
            <a:avLst/>
          </a:prstGeom>
          <a:noFill/>
        </p:spPr>
        <p:txBody>
          <a:bodyPr wrap="square" rtlCol="0">
            <a:spAutoFit/>
          </a:bodyPr>
          <a:lstStyle/>
          <a:p>
            <a:r>
              <a:rPr lang="de-DE" b="1" spc="-4" dirty="0">
                <a:latin typeface="Segoe Ul"/>
              </a:rPr>
              <a:t>Fröbel-Orientierungsrahmen - </a:t>
            </a:r>
            <a:r>
              <a:rPr lang="de-DE" b="1" dirty="0">
                <a:latin typeface="Segoe Ul"/>
              </a:rPr>
              <a:t>Zielgruppen &amp; Ziele der Kitasozialarbeiter*innen</a:t>
            </a:r>
          </a:p>
        </p:txBody>
      </p:sp>
      <p:pic>
        <p:nvPicPr>
          <p:cNvPr id="12" name="Grafik 11" descr="Ein Bild, das Schrift, Grafiken, Logo, Grafikdesign enthält.&#10;&#10;Automatisch generierte Beschreibung">
            <a:extLst>
              <a:ext uri="{FF2B5EF4-FFF2-40B4-BE49-F238E27FC236}">
                <a16:creationId xmlns:a16="http://schemas.microsoft.com/office/drawing/2014/main" id="{6ADA17DA-AD6B-09D4-0E2B-3E412A81AA9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7" name="Textfeld 6">
            <a:extLst>
              <a:ext uri="{FF2B5EF4-FFF2-40B4-BE49-F238E27FC236}">
                <a16:creationId xmlns:a16="http://schemas.microsoft.com/office/drawing/2014/main" id="{F1F5164C-D4D8-446A-9D2F-5E2264457351}"/>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132782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E97FCE6-D281-41AD-AFDA-4504DBFE9E00}"/>
              </a:ext>
            </a:extLst>
          </p:cNvPr>
          <p:cNvPicPr>
            <a:picLocks noChangeAspect="1"/>
          </p:cNvPicPr>
          <p:nvPr/>
        </p:nvPicPr>
        <p:blipFill>
          <a:blip r:embed="rId3"/>
          <a:stretch>
            <a:fillRect/>
          </a:stretch>
        </p:blipFill>
        <p:spPr>
          <a:xfrm rot="389803">
            <a:off x="5808420" y="907912"/>
            <a:ext cx="2607700" cy="3476933"/>
          </a:xfrm>
          <a:prstGeom prst="rect">
            <a:avLst/>
          </a:prstGeom>
        </p:spPr>
      </p:pic>
      <p:sp>
        <p:nvSpPr>
          <p:cNvPr id="7" name="Titel 1">
            <a:extLst>
              <a:ext uri="{FF2B5EF4-FFF2-40B4-BE49-F238E27FC236}">
                <a16:creationId xmlns:a16="http://schemas.microsoft.com/office/drawing/2014/main" id="{89BE2C45-225C-497B-8B02-C95F95AE14EB}"/>
              </a:ext>
            </a:extLst>
          </p:cNvPr>
          <p:cNvSpPr txBox="1">
            <a:spLocks noGrp="1"/>
          </p:cNvSpPr>
          <p:nvPr>
            <p:ph type="title" idx="4294967295"/>
          </p:nvPr>
        </p:nvSpPr>
        <p:spPr>
          <a:xfrm>
            <a:off x="107504" y="927057"/>
            <a:ext cx="8045450" cy="792163"/>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dirty="0">
                <a:solidFill>
                  <a:schemeClr val="tx1"/>
                </a:solidFill>
                <a:latin typeface="Segoe Ul"/>
              </a:rPr>
              <a:t>Best Practice – Kinder</a:t>
            </a:r>
            <a:r>
              <a:rPr lang="de-DE" sz="2700" dirty="0"/>
              <a:t>				</a:t>
            </a:r>
            <a:r>
              <a:rPr lang="de-DE" sz="1800" dirty="0">
                <a:solidFill>
                  <a:srgbClr val="FF0000"/>
                </a:solidFill>
              </a:rPr>
              <a:t> </a:t>
            </a:r>
          </a:p>
        </p:txBody>
      </p:sp>
      <p:sp>
        <p:nvSpPr>
          <p:cNvPr id="8" name="Rechteck 7">
            <a:extLst>
              <a:ext uri="{FF2B5EF4-FFF2-40B4-BE49-F238E27FC236}">
                <a16:creationId xmlns:a16="http://schemas.microsoft.com/office/drawing/2014/main" id="{BB763929-DF66-47DD-81D9-60391DB52691}"/>
              </a:ext>
            </a:extLst>
          </p:cNvPr>
          <p:cNvSpPr/>
          <p:nvPr/>
        </p:nvSpPr>
        <p:spPr>
          <a:xfrm>
            <a:off x="539552" y="1563638"/>
            <a:ext cx="7129100" cy="2462213"/>
          </a:xfrm>
          <a:prstGeom prst="rect">
            <a:avLst/>
          </a:prstGeom>
        </p:spPr>
        <p:txBody>
          <a:bodyPr wrap="square">
            <a:spAutoFit/>
          </a:bodyPr>
          <a:lstStyle/>
          <a:p>
            <a:r>
              <a:rPr lang="de-DE" sz="1400" b="1" dirty="0">
                <a:latin typeface="Segoe UI "/>
              </a:rPr>
              <a:t>Leistungen für Kinder sind hierbei:</a:t>
            </a:r>
          </a:p>
          <a:p>
            <a:endParaRPr lang="de-DE" sz="1400" b="1" dirty="0">
              <a:latin typeface="Segoe UI "/>
            </a:endParaRPr>
          </a:p>
          <a:p>
            <a:pPr marL="214313" indent="-214313">
              <a:buFont typeface="Arial" panose="020B0604020202020204" pitchFamily="34" charset="0"/>
              <a:buChar char="•"/>
            </a:pPr>
            <a:r>
              <a:rPr lang="de-DE" sz="1400" dirty="0">
                <a:latin typeface="Segoe UI "/>
              </a:rPr>
              <a:t>Kindersprechstunde:</a:t>
            </a:r>
          </a:p>
          <a:p>
            <a:r>
              <a:rPr lang="de-DE" sz="1400" dirty="0">
                <a:latin typeface="Segoe UI "/>
              </a:rPr>
              <a:t>    Bedürfnis nach Ruhe nachkommen, Beschwerdemöglichkeit</a:t>
            </a:r>
          </a:p>
          <a:p>
            <a:endParaRPr lang="de-DE" sz="1400" dirty="0">
              <a:latin typeface="Segoe UI "/>
            </a:endParaRPr>
          </a:p>
          <a:p>
            <a:pPr marL="214313" indent="-214313">
              <a:buFont typeface="Arial" panose="020B0604020202020204" pitchFamily="34" charset="0"/>
              <a:buChar char="•"/>
            </a:pPr>
            <a:r>
              <a:rPr lang="de-DE" sz="1400" dirty="0">
                <a:latin typeface="Segoe UI "/>
              </a:rPr>
              <a:t>Einzel- und Gruppenangebote zu Themen wie: </a:t>
            </a:r>
          </a:p>
          <a:p>
            <a:r>
              <a:rPr lang="de-DE" sz="1400" dirty="0">
                <a:latin typeface="Segoe UI "/>
              </a:rPr>
              <a:t>     Gefühle, Freundschaften</a:t>
            </a:r>
          </a:p>
          <a:p>
            <a:endParaRPr lang="de-DE" sz="1400" dirty="0">
              <a:latin typeface="Segoe UI "/>
            </a:endParaRPr>
          </a:p>
          <a:p>
            <a:pPr marL="214313" indent="-214313">
              <a:buFont typeface="Arial" panose="020B0604020202020204" pitchFamily="34" charset="0"/>
              <a:buChar char="•"/>
            </a:pPr>
            <a:r>
              <a:rPr lang="de-DE" sz="1400" dirty="0">
                <a:latin typeface="Segoe UI "/>
              </a:rPr>
              <a:t>Freizeitgestaltung usw.</a:t>
            </a:r>
          </a:p>
          <a:p>
            <a:endParaRPr lang="de-DE" sz="1400" dirty="0">
              <a:latin typeface="Segoe UI "/>
            </a:endParaRPr>
          </a:p>
          <a:p>
            <a:pPr marL="214313" indent="-214313">
              <a:buFont typeface="Arial" panose="020B0604020202020204" pitchFamily="34" charset="0"/>
              <a:buChar char="•"/>
            </a:pPr>
            <a:r>
              <a:rPr lang="de-DE" sz="1400" dirty="0">
                <a:latin typeface="Segoe UI "/>
              </a:rPr>
              <a:t>Begleitung zu Ausflügen</a:t>
            </a:r>
          </a:p>
        </p:txBody>
      </p:sp>
      <p:pic>
        <p:nvPicPr>
          <p:cNvPr id="5" name="Grafik 4" descr="Ein Bild, das Schrift, Grafiken, Logo, Grafikdesign enthält.&#10;&#10;Automatisch generierte Beschreibung">
            <a:extLst>
              <a:ext uri="{FF2B5EF4-FFF2-40B4-BE49-F238E27FC236}">
                <a16:creationId xmlns:a16="http://schemas.microsoft.com/office/drawing/2014/main" id="{11EF54E1-009E-9BB0-C28D-8018021FF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9" name="Textfeld 8">
            <a:extLst>
              <a:ext uri="{FF2B5EF4-FFF2-40B4-BE49-F238E27FC236}">
                <a16:creationId xmlns:a16="http://schemas.microsoft.com/office/drawing/2014/main" id="{55BB59FB-4514-404E-B3AA-EBCA31F70964}"/>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393192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A1A47B6-70AB-47B0-97D9-915E6F1693EF}"/>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3099" name="think-cell Folie" r:id="rId5" imgW="351" imgH="351" progId="TCLayout.ActiveDocument.1">
                  <p:embed/>
                </p:oleObj>
              </mc:Choice>
              <mc:Fallback>
                <p:oleObj name="think-cell Folie" r:id="rId5" imgW="351" imgH="351" progId="TCLayout.ActiveDocument.1">
                  <p:embed/>
                  <p:pic>
                    <p:nvPicPr>
                      <p:cNvPr id="6" name="Objekt 5" hidden="1">
                        <a:extLst>
                          <a:ext uri="{FF2B5EF4-FFF2-40B4-BE49-F238E27FC236}">
                            <a16:creationId xmlns:a16="http://schemas.microsoft.com/office/drawing/2014/main" id="{2A1A47B6-70AB-47B0-97D9-915E6F1693EF}"/>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8" name="Titel 7">
            <a:extLst>
              <a:ext uri="{FF2B5EF4-FFF2-40B4-BE49-F238E27FC236}">
                <a16:creationId xmlns:a16="http://schemas.microsoft.com/office/drawing/2014/main" id="{4D2FB19B-AC94-4273-8133-FF3127E6BC9E}"/>
              </a:ext>
            </a:extLst>
          </p:cNvPr>
          <p:cNvSpPr>
            <a:spLocks noGrp="1"/>
          </p:cNvSpPr>
          <p:nvPr>
            <p:ph type="title" idx="4294967295"/>
          </p:nvPr>
        </p:nvSpPr>
        <p:spPr>
          <a:xfrm>
            <a:off x="179512" y="1011310"/>
            <a:ext cx="9767689" cy="491059"/>
          </a:xfrm>
        </p:spPr>
        <p:txBody>
          <a:bodyPr/>
          <a:lstStyle/>
          <a:p>
            <a:pPr algn="l"/>
            <a:r>
              <a:rPr lang="de-DE" sz="1800" b="1" spc="-4" dirty="0">
                <a:latin typeface="Segoe Ul"/>
              </a:rPr>
              <a:t>Fröbel-Orientierungsrahmen </a:t>
            </a:r>
            <a:r>
              <a:rPr lang="de-DE" sz="1800" b="1" dirty="0">
                <a:latin typeface="Segoe Ul"/>
              </a:rPr>
              <a:t>Zielgruppen &amp; Ziele der Kitasozialarbeiter*innen </a:t>
            </a:r>
            <a:br>
              <a:rPr lang="de-DE" sz="1800" dirty="0"/>
            </a:br>
            <a:endParaRPr lang="de-DE" sz="1800" dirty="0"/>
          </a:p>
        </p:txBody>
      </p:sp>
      <p:graphicFrame>
        <p:nvGraphicFramePr>
          <p:cNvPr id="2" name="Diagramm 1">
            <a:extLst>
              <a:ext uri="{FF2B5EF4-FFF2-40B4-BE49-F238E27FC236}">
                <a16:creationId xmlns:a16="http://schemas.microsoft.com/office/drawing/2014/main" id="{4CC79CEB-2123-482D-B0C3-A0BA55238896}"/>
              </a:ext>
            </a:extLst>
          </p:cNvPr>
          <p:cNvGraphicFramePr/>
          <p:nvPr>
            <p:extLst>
              <p:ext uri="{D42A27DB-BD31-4B8C-83A1-F6EECF244321}">
                <p14:modId xmlns:p14="http://schemas.microsoft.com/office/powerpoint/2010/main" val="367922924"/>
              </p:ext>
            </p:extLst>
          </p:nvPr>
        </p:nvGraphicFramePr>
        <p:xfrm>
          <a:off x="352459" y="1511102"/>
          <a:ext cx="5752401" cy="31412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echteck: abgerundete Ecken 10">
            <a:extLst>
              <a:ext uri="{FF2B5EF4-FFF2-40B4-BE49-F238E27FC236}">
                <a16:creationId xmlns:a16="http://schemas.microsoft.com/office/drawing/2014/main" id="{46CF8471-AF99-42C8-9B67-83C903DD2440}"/>
              </a:ext>
            </a:extLst>
          </p:cNvPr>
          <p:cNvSpPr/>
          <p:nvPr/>
        </p:nvSpPr>
        <p:spPr>
          <a:xfrm>
            <a:off x="4588136" y="2055068"/>
            <a:ext cx="4227109" cy="2053364"/>
          </a:xfrm>
          <a:prstGeom prst="roundRect">
            <a:avLst/>
          </a:prstGeom>
          <a:solidFill>
            <a:schemeClr val="bg1"/>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latin typeface="Segoe Ul"/>
              </a:rPr>
              <a:t>… Barrieren für Familien abzubauen und gesellschaftliche Teilhabe zu ermöglichen</a:t>
            </a:r>
          </a:p>
          <a:p>
            <a:endParaRPr lang="de-DE" sz="1200" dirty="0">
              <a:solidFill>
                <a:schemeClr val="tx1"/>
              </a:solidFill>
              <a:latin typeface="Segoe Ul"/>
            </a:endParaRPr>
          </a:p>
          <a:p>
            <a:r>
              <a:rPr lang="de-DE" sz="1200" dirty="0">
                <a:solidFill>
                  <a:schemeClr val="tx1"/>
                </a:solidFill>
                <a:latin typeface="Segoe Ul"/>
              </a:rPr>
              <a:t>… familiäre Ressourcen, Selbstwirksamkeitskräfte und Erziehungskompetenzen zu stärken und zu fördern – Empowerment von Familien</a:t>
            </a:r>
          </a:p>
          <a:p>
            <a:endParaRPr lang="de-DE" sz="1200" dirty="0">
              <a:solidFill>
                <a:schemeClr val="tx1"/>
              </a:solidFill>
              <a:latin typeface="Segoe Ul"/>
            </a:endParaRPr>
          </a:p>
          <a:p>
            <a:r>
              <a:rPr lang="de-DE" sz="1200" dirty="0">
                <a:solidFill>
                  <a:schemeClr val="tx1"/>
                </a:solidFill>
                <a:latin typeface="Segoe Ul"/>
              </a:rPr>
              <a:t>… Elternengagement und Beteiligung zu fördern</a:t>
            </a:r>
          </a:p>
          <a:p>
            <a:endParaRPr lang="de-DE" sz="750" dirty="0">
              <a:solidFill>
                <a:schemeClr val="tx1"/>
              </a:solidFill>
            </a:endParaRPr>
          </a:p>
        </p:txBody>
      </p:sp>
      <p:pic>
        <p:nvPicPr>
          <p:cNvPr id="7" name="Grafik 6" descr="Ein Bild, das Schrift, Grafiken, Logo, Grafikdesign enthält.&#10;&#10;Automatisch generierte Beschreibung">
            <a:extLst>
              <a:ext uri="{FF2B5EF4-FFF2-40B4-BE49-F238E27FC236}">
                <a16:creationId xmlns:a16="http://schemas.microsoft.com/office/drawing/2014/main" id="{8D0EFCA8-10AD-9ABD-FE3D-EA9F15B492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9" name="Textfeld 8">
            <a:extLst>
              <a:ext uri="{FF2B5EF4-FFF2-40B4-BE49-F238E27FC236}">
                <a16:creationId xmlns:a16="http://schemas.microsoft.com/office/drawing/2014/main" id="{BE36D386-1997-4DB1-880A-CDA34D27C83C}"/>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328690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D70EBAFC-77A0-42C9-A2FA-1C77F81B0DA8}"/>
              </a:ext>
            </a:extLst>
          </p:cNvPr>
          <p:cNvSpPr/>
          <p:nvPr/>
        </p:nvSpPr>
        <p:spPr>
          <a:xfrm>
            <a:off x="1980364" y="1059582"/>
            <a:ext cx="6624084" cy="3240360"/>
          </a:xfrm>
          <a:prstGeom prst="rect">
            <a:avLst/>
          </a:prstGeom>
          <a:solidFill>
            <a:schemeClr val="bg1"/>
          </a:solidFill>
          <a:ln w="76200">
            <a:solidFill>
              <a:srgbClr val="D4E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dirty="0"/>
              <a:t>Arbeitsschwerpunkte im </a:t>
            </a:r>
            <a:r>
              <a:rPr lang="de-DE" b="1" dirty="0"/>
              <a:t>ISA</a:t>
            </a:r>
            <a:r>
              <a:rPr lang="de-DE" dirty="0"/>
              <a:t>. Kommunale Präventionsketten</a:t>
            </a:r>
            <a:endParaRPr lang="de-DE" sz="1500" dirty="0"/>
          </a:p>
        </p:txBody>
      </p:sp>
      <p:pic>
        <p:nvPicPr>
          <p:cNvPr id="14" name="Grafik 13">
            <a:extLst>
              <a:ext uri="{FF2B5EF4-FFF2-40B4-BE49-F238E27FC236}">
                <a16:creationId xmlns:a16="http://schemas.microsoft.com/office/drawing/2014/main" id="{CEE75590-F019-4361-A494-19AD9E730C06}"/>
              </a:ext>
            </a:extLst>
          </p:cNvPr>
          <p:cNvPicPr>
            <a:picLocks noChangeAspect="1"/>
          </p:cNvPicPr>
          <p:nvPr/>
        </p:nvPicPr>
        <p:blipFill rotWithShape="1">
          <a:blip r:embed="rId3"/>
          <a:srcRect l="31686" t="36967" r="56231" b="45262"/>
          <a:stretch/>
        </p:blipFill>
        <p:spPr>
          <a:xfrm>
            <a:off x="2699792" y="1444726"/>
            <a:ext cx="1369196" cy="1290611"/>
          </a:xfrm>
          <a:prstGeom prst="rect">
            <a:avLst/>
          </a:prstGeom>
        </p:spPr>
      </p:pic>
      <p:pic>
        <p:nvPicPr>
          <p:cNvPr id="15" name="Grafik 14">
            <a:extLst>
              <a:ext uri="{FF2B5EF4-FFF2-40B4-BE49-F238E27FC236}">
                <a16:creationId xmlns:a16="http://schemas.microsoft.com/office/drawing/2014/main" id="{CD2A9B29-854B-4062-A179-5BA131F13B8F}"/>
              </a:ext>
            </a:extLst>
          </p:cNvPr>
          <p:cNvPicPr>
            <a:picLocks noChangeAspect="1"/>
          </p:cNvPicPr>
          <p:nvPr/>
        </p:nvPicPr>
        <p:blipFill rotWithShape="1">
          <a:blip r:embed="rId3"/>
          <a:srcRect l="43943" t="36547" r="44062" b="45681"/>
          <a:stretch/>
        </p:blipFill>
        <p:spPr>
          <a:xfrm>
            <a:off x="4922607" y="1389152"/>
            <a:ext cx="1310840" cy="1290610"/>
          </a:xfrm>
          <a:prstGeom prst="rect">
            <a:avLst/>
          </a:prstGeom>
        </p:spPr>
      </p:pic>
      <p:pic>
        <p:nvPicPr>
          <p:cNvPr id="16" name="Grafik 15">
            <a:extLst>
              <a:ext uri="{FF2B5EF4-FFF2-40B4-BE49-F238E27FC236}">
                <a16:creationId xmlns:a16="http://schemas.microsoft.com/office/drawing/2014/main" id="{41B397C4-F15B-44D7-A9DF-55A44CF1327D}"/>
              </a:ext>
            </a:extLst>
          </p:cNvPr>
          <p:cNvPicPr>
            <a:picLocks noChangeAspect="1"/>
          </p:cNvPicPr>
          <p:nvPr/>
        </p:nvPicPr>
        <p:blipFill rotWithShape="1">
          <a:blip r:embed="rId3"/>
          <a:srcRect l="43893" t="63813" r="43736" b="18418"/>
          <a:stretch/>
        </p:blipFill>
        <p:spPr>
          <a:xfrm>
            <a:off x="6804248" y="1378370"/>
            <a:ext cx="1425182" cy="1312173"/>
          </a:xfrm>
          <a:prstGeom prst="rect">
            <a:avLst/>
          </a:prstGeom>
        </p:spPr>
      </p:pic>
      <p:sp>
        <p:nvSpPr>
          <p:cNvPr id="7" name="Titel 6">
            <a:extLst>
              <a:ext uri="{FF2B5EF4-FFF2-40B4-BE49-F238E27FC236}">
                <a16:creationId xmlns:a16="http://schemas.microsoft.com/office/drawing/2014/main" id="{F55913F0-8871-4A05-91FE-3317316FD9A6}"/>
              </a:ext>
            </a:extLst>
          </p:cNvPr>
          <p:cNvSpPr>
            <a:spLocks noGrp="1"/>
          </p:cNvSpPr>
          <p:nvPr>
            <p:ph type="title" idx="4294967295"/>
          </p:nvPr>
        </p:nvSpPr>
        <p:spPr>
          <a:xfrm>
            <a:off x="-3249836" y="2257004"/>
            <a:ext cx="8324850" cy="366713"/>
          </a:xfrm>
        </p:spPr>
        <p:txBody>
          <a:bodyPr/>
          <a:lstStyle/>
          <a:p>
            <a:r>
              <a:rPr lang="en-US" sz="2000" b="1" dirty="0">
                <a:latin typeface="Segoe Ul"/>
                <a:cs typeface="Segoe UI"/>
              </a:rPr>
              <a:t>Vorstellung</a:t>
            </a:r>
            <a:br>
              <a:rPr lang="de-DE" sz="2700" dirty="0"/>
            </a:br>
            <a:endParaRPr lang="de-DE" dirty="0"/>
          </a:p>
        </p:txBody>
      </p:sp>
      <p:pic>
        <p:nvPicPr>
          <p:cNvPr id="3" name="Grafik 2">
            <a:extLst>
              <a:ext uri="{FF2B5EF4-FFF2-40B4-BE49-F238E27FC236}">
                <a16:creationId xmlns:a16="http://schemas.microsoft.com/office/drawing/2014/main" id="{6C3275FD-2E87-4E0F-8470-726C7BE8D664}"/>
              </a:ext>
            </a:extLst>
          </p:cNvPr>
          <p:cNvPicPr>
            <a:picLocks noChangeAspect="1"/>
          </p:cNvPicPr>
          <p:nvPr/>
        </p:nvPicPr>
        <p:blipFill rotWithShape="1">
          <a:blip r:embed="rId4"/>
          <a:srcRect l="55679" t="35096" r="30587" b="46973"/>
          <a:stretch/>
        </p:blipFill>
        <p:spPr>
          <a:xfrm>
            <a:off x="3635896" y="2898925"/>
            <a:ext cx="1484499" cy="1292134"/>
          </a:xfrm>
          <a:prstGeom prst="rect">
            <a:avLst/>
          </a:prstGeom>
        </p:spPr>
      </p:pic>
      <p:pic>
        <p:nvPicPr>
          <p:cNvPr id="4" name="Grafik 3">
            <a:extLst>
              <a:ext uri="{FF2B5EF4-FFF2-40B4-BE49-F238E27FC236}">
                <a16:creationId xmlns:a16="http://schemas.microsoft.com/office/drawing/2014/main" id="{F20A9BB7-571B-4D54-A4F3-1CBF9EFCB7F3}"/>
              </a:ext>
            </a:extLst>
          </p:cNvPr>
          <p:cNvPicPr>
            <a:picLocks noChangeAspect="1"/>
          </p:cNvPicPr>
          <p:nvPr/>
        </p:nvPicPr>
        <p:blipFill rotWithShape="1">
          <a:blip r:embed="rId4"/>
          <a:srcRect l="30843" t="61763" r="56232" b="20629"/>
          <a:stretch/>
        </p:blipFill>
        <p:spPr>
          <a:xfrm>
            <a:off x="5989611" y="2920439"/>
            <a:ext cx="1425182" cy="1294452"/>
          </a:xfrm>
          <a:prstGeom prst="rect">
            <a:avLst/>
          </a:prstGeom>
        </p:spPr>
      </p:pic>
      <p:sp>
        <p:nvSpPr>
          <p:cNvPr id="8" name="Textfeld 7">
            <a:extLst>
              <a:ext uri="{FF2B5EF4-FFF2-40B4-BE49-F238E27FC236}">
                <a16:creationId xmlns:a16="http://schemas.microsoft.com/office/drawing/2014/main" id="{622381D0-D1AC-4441-A7BB-59ED12D00C00}"/>
              </a:ext>
            </a:extLst>
          </p:cNvPr>
          <p:cNvSpPr txBox="1"/>
          <p:nvPr/>
        </p:nvSpPr>
        <p:spPr>
          <a:xfrm>
            <a:off x="2123728" y="1112978"/>
            <a:ext cx="3711572" cy="323165"/>
          </a:xfrm>
          <a:prstGeom prst="rect">
            <a:avLst/>
          </a:prstGeom>
          <a:noFill/>
        </p:spPr>
        <p:txBody>
          <a:bodyPr wrap="square" rtlCol="0">
            <a:spAutoFit/>
          </a:bodyPr>
          <a:lstStyle/>
          <a:p>
            <a:r>
              <a:rPr lang="en-US" sz="1500" dirty="0">
                <a:latin typeface="Segoe Ul"/>
                <a:cs typeface="Segoe UI"/>
              </a:rPr>
              <a:t>Kita-</a:t>
            </a:r>
            <a:r>
              <a:rPr lang="en-US" sz="1500" dirty="0" err="1">
                <a:latin typeface="Segoe Ul"/>
                <a:cs typeface="Segoe UI"/>
              </a:rPr>
              <a:t>Sozialarbeiter</a:t>
            </a:r>
            <a:r>
              <a:rPr lang="en-US" sz="1500" dirty="0">
                <a:latin typeface="Segoe Ul"/>
                <a:cs typeface="Segoe UI"/>
              </a:rPr>
              <a:t>*innen in NRW</a:t>
            </a:r>
            <a:r>
              <a:rPr lang="de-DE" sz="1500" dirty="0">
                <a:latin typeface="Segoe Ul"/>
              </a:rPr>
              <a:t>.</a:t>
            </a:r>
          </a:p>
        </p:txBody>
      </p:sp>
      <p:pic>
        <p:nvPicPr>
          <p:cNvPr id="5" name="Grafik 4" descr="Ein Bild, das Schrift, Grafiken, Logo, Grafikdesign enthält.&#10;&#10;Automatisch generierte Beschreibung">
            <a:extLst>
              <a:ext uri="{FF2B5EF4-FFF2-40B4-BE49-F238E27FC236}">
                <a16:creationId xmlns:a16="http://schemas.microsoft.com/office/drawing/2014/main" id="{8A1475F1-E0F4-79A2-79B3-11C5EE7392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20538"/>
            <a:ext cx="1367110" cy="820265"/>
          </a:xfrm>
          <a:prstGeom prst="rect">
            <a:avLst/>
          </a:prstGeom>
        </p:spPr>
      </p:pic>
    </p:spTree>
    <p:extLst>
      <p:ext uri="{BB962C8B-B14F-4D97-AF65-F5344CB8AC3E}">
        <p14:creationId xmlns:p14="http://schemas.microsoft.com/office/powerpoint/2010/main" val="265525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5833FCCE-91FB-43A0-AAA5-0E08FFA0AE11}"/>
              </a:ext>
            </a:extLst>
          </p:cNvPr>
          <p:cNvSpPr txBox="1">
            <a:spLocks noGrp="1"/>
          </p:cNvSpPr>
          <p:nvPr>
            <p:ph type="title" idx="4294967295"/>
          </p:nvPr>
        </p:nvSpPr>
        <p:spPr>
          <a:xfrm>
            <a:off x="549275" y="1059582"/>
            <a:ext cx="8045450" cy="792163"/>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dirty="0">
                <a:solidFill>
                  <a:schemeClr val="tx1"/>
                </a:solidFill>
                <a:latin typeface="Segoe Ul"/>
              </a:rPr>
              <a:t>Best Practice - Familie</a:t>
            </a:r>
          </a:p>
        </p:txBody>
      </p:sp>
      <p:pic>
        <p:nvPicPr>
          <p:cNvPr id="6" name="Grafik 5">
            <a:extLst>
              <a:ext uri="{FF2B5EF4-FFF2-40B4-BE49-F238E27FC236}">
                <a16:creationId xmlns:a16="http://schemas.microsoft.com/office/drawing/2014/main" id="{25C6108A-F581-49EB-BCA7-8F6D1D0B83C7}"/>
              </a:ext>
            </a:extLst>
          </p:cNvPr>
          <p:cNvPicPr>
            <a:picLocks noChangeAspect="1"/>
          </p:cNvPicPr>
          <p:nvPr/>
        </p:nvPicPr>
        <p:blipFill>
          <a:blip r:embed="rId3"/>
          <a:stretch>
            <a:fillRect/>
          </a:stretch>
        </p:blipFill>
        <p:spPr>
          <a:xfrm>
            <a:off x="6012160" y="1269816"/>
            <a:ext cx="2713865" cy="1829850"/>
          </a:xfrm>
          <a:prstGeom prst="rect">
            <a:avLst/>
          </a:prstGeom>
        </p:spPr>
      </p:pic>
      <p:sp>
        <p:nvSpPr>
          <p:cNvPr id="9" name="Rechteck 8">
            <a:extLst>
              <a:ext uri="{FF2B5EF4-FFF2-40B4-BE49-F238E27FC236}">
                <a16:creationId xmlns:a16="http://schemas.microsoft.com/office/drawing/2014/main" id="{EC59E0EA-B0AD-4220-B1B3-E791EBCD0109}"/>
              </a:ext>
            </a:extLst>
          </p:cNvPr>
          <p:cNvSpPr/>
          <p:nvPr/>
        </p:nvSpPr>
        <p:spPr>
          <a:xfrm>
            <a:off x="507700" y="1491630"/>
            <a:ext cx="7704068" cy="3216073"/>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defTabSz="685800" fontAlgn="auto">
              <a:lnSpc>
                <a:spcPct val="150000"/>
              </a:lnSpc>
              <a:spcBef>
                <a:spcPts val="0"/>
              </a:spcBef>
              <a:spcAft>
                <a:spcPts val="0"/>
              </a:spcAft>
              <a:buFont typeface="Arial" panose="020B0604020202020204" pitchFamily="34" charset="0"/>
              <a:buChar char="•"/>
              <a:defRPr/>
            </a:pPr>
            <a:r>
              <a:rPr lang="de-DE" sz="1100" dirty="0">
                <a:solidFill>
                  <a:prstClr val="black"/>
                </a:solidFill>
                <a:latin typeface="Segoe UI"/>
              </a:rPr>
              <a:t>Persönliche, telefonische oder digitale Einzelberatung</a:t>
            </a:r>
          </a:p>
          <a:p>
            <a:pPr defTabSz="685800" fontAlgn="auto">
              <a:lnSpc>
                <a:spcPct val="150000"/>
              </a:lnSpc>
              <a:spcBef>
                <a:spcPts val="0"/>
              </a:spcBef>
              <a:spcAft>
                <a:spcPts val="0"/>
              </a:spcAft>
              <a:defRPr/>
            </a:pPr>
            <a:endParaRPr lang="de-DE" sz="1100" dirty="0">
              <a:solidFill>
                <a:prstClr val="black"/>
              </a:solidFill>
              <a:latin typeface="Segoe UI"/>
            </a:endParaRPr>
          </a:p>
          <a:p>
            <a:pPr marL="214313" indent="-214313" defTabSz="685800" fontAlgn="auto">
              <a:lnSpc>
                <a:spcPct val="150000"/>
              </a:lnSpc>
              <a:spcBef>
                <a:spcPts val="0"/>
              </a:spcBef>
              <a:spcAft>
                <a:spcPts val="0"/>
              </a:spcAft>
              <a:buFont typeface="Arial" panose="020B0604020202020204" pitchFamily="34" charset="0"/>
              <a:buChar char="•"/>
              <a:defRPr/>
            </a:pPr>
            <a:r>
              <a:rPr lang="de-DE" sz="1100" dirty="0">
                <a:solidFill>
                  <a:prstClr val="black"/>
                </a:solidFill>
                <a:latin typeface="Segoe UI"/>
              </a:rPr>
              <a:t>Unterstützung und Begleitung bei z.B. Antragstellung, </a:t>
            </a:r>
          </a:p>
          <a:p>
            <a:pPr defTabSz="685800" fontAlgn="auto">
              <a:lnSpc>
                <a:spcPct val="150000"/>
              </a:lnSpc>
              <a:spcBef>
                <a:spcPts val="0"/>
              </a:spcBef>
              <a:spcAft>
                <a:spcPts val="0"/>
              </a:spcAft>
              <a:defRPr/>
            </a:pPr>
            <a:r>
              <a:rPr lang="de-DE" sz="1100" dirty="0">
                <a:solidFill>
                  <a:prstClr val="black"/>
                </a:solidFill>
                <a:latin typeface="Segoe UI"/>
              </a:rPr>
              <a:t>     Behördengängen, Arztbesuchen etc.</a:t>
            </a:r>
          </a:p>
          <a:p>
            <a:pPr defTabSz="685800" fontAlgn="auto">
              <a:lnSpc>
                <a:spcPct val="150000"/>
              </a:lnSpc>
              <a:spcBef>
                <a:spcPts val="0"/>
              </a:spcBef>
              <a:spcAft>
                <a:spcPts val="0"/>
              </a:spcAft>
              <a:defRPr/>
            </a:pPr>
            <a:endParaRPr lang="de-DE" sz="1100" dirty="0">
              <a:solidFill>
                <a:prstClr val="black"/>
              </a:solidFill>
              <a:latin typeface="Segoe UI"/>
            </a:endParaRPr>
          </a:p>
          <a:p>
            <a:pPr marL="214313" indent="-214313" defTabSz="685800" fontAlgn="auto">
              <a:lnSpc>
                <a:spcPct val="150000"/>
              </a:lnSpc>
              <a:spcBef>
                <a:spcPts val="0"/>
              </a:spcBef>
              <a:spcAft>
                <a:spcPts val="0"/>
              </a:spcAft>
              <a:buFont typeface="Arial" panose="020B0604020202020204" pitchFamily="34" charset="0"/>
              <a:buChar char="•"/>
              <a:defRPr/>
            </a:pPr>
            <a:r>
              <a:rPr lang="de-DE" sz="1100" dirty="0">
                <a:solidFill>
                  <a:prstClr val="black"/>
                </a:solidFill>
                <a:latin typeface="Segoe UI"/>
              </a:rPr>
              <a:t>Elterncafé mit unterschiedlichen Schwerpunkten </a:t>
            </a:r>
          </a:p>
          <a:p>
            <a:pPr marL="214313" indent="-214313" defTabSz="685800" fontAlgn="auto">
              <a:lnSpc>
                <a:spcPct val="150000"/>
              </a:lnSpc>
              <a:spcBef>
                <a:spcPts val="0"/>
              </a:spcBef>
              <a:spcAft>
                <a:spcPts val="0"/>
              </a:spcAft>
              <a:buFont typeface="Arial" panose="020B0604020202020204" pitchFamily="34" charset="0"/>
              <a:buChar char="•"/>
              <a:defRPr/>
            </a:pPr>
            <a:endParaRPr lang="de-DE" sz="1100" dirty="0">
              <a:solidFill>
                <a:prstClr val="black"/>
              </a:solidFill>
              <a:latin typeface="Segoe UI"/>
            </a:endParaRPr>
          </a:p>
          <a:p>
            <a:pPr marL="214313" indent="-214313" defTabSz="685800" fontAlgn="auto">
              <a:lnSpc>
                <a:spcPct val="150000"/>
              </a:lnSpc>
              <a:spcBef>
                <a:spcPts val="0"/>
              </a:spcBef>
              <a:spcAft>
                <a:spcPts val="0"/>
              </a:spcAft>
              <a:buFont typeface="Arial" panose="020B0604020202020204" pitchFamily="34" charset="0"/>
              <a:buChar char="•"/>
              <a:defRPr/>
            </a:pPr>
            <a:r>
              <a:rPr lang="de-DE" sz="1100" dirty="0">
                <a:solidFill>
                  <a:prstClr val="black"/>
                </a:solidFill>
                <a:latin typeface="Segoe UI"/>
              </a:rPr>
              <a:t>Vermittlung an Kooperationsstellen im Bereich der Familienbildung, Eltern- u. Familienberatung </a:t>
            </a:r>
          </a:p>
          <a:p>
            <a:pPr defTabSz="685800" fontAlgn="auto">
              <a:lnSpc>
                <a:spcPct val="150000"/>
              </a:lnSpc>
              <a:spcBef>
                <a:spcPts val="0"/>
              </a:spcBef>
              <a:spcAft>
                <a:spcPts val="0"/>
              </a:spcAft>
              <a:defRPr/>
            </a:pPr>
            <a:endParaRPr lang="de-DE" sz="1100" dirty="0">
              <a:solidFill>
                <a:prstClr val="black"/>
              </a:solidFill>
              <a:latin typeface="Segoe UI"/>
            </a:endParaRPr>
          </a:p>
          <a:p>
            <a:pPr marL="214313" indent="-214313" defTabSz="685800" fontAlgn="auto">
              <a:lnSpc>
                <a:spcPct val="150000"/>
              </a:lnSpc>
              <a:spcBef>
                <a:spcPts val="0"/>
              </a:spcBef>
              <a:spcAft>
                <a:spcPts val="0"/>
              </a:spcAft>
              <a:buFont typeface="Arial" panose="020B0604020202020204" pitchFamily="34" charset="0"/>
              <a:buChar char="•"/>
              <a:defRPr/>
            </a:pPr>
            <a:r>
              <a:rPr lang="de-DE" sz="1100" dirty="0">
                <a:solidFill>
                  <a:prstClr val="black"/>
                </a:solidFill>
                <a:latin typeface="Segoe UI"/>
              </a:rPr>
              <a:t>Angebote im Sozialraum schaffen</a:t>
            </a:r>
          </a:p>
          <a:p>
            <a:pPr marL="214313" indent="-214313" defTabSz="685800" fontAlgn="auto">
              <a:lnSpc>
                <a:spcPct val="150000"/>
              </a:lnSpc>
              <a:spcBef>
                <a:spcPts val="0"/>
              </a:spcBef>
              <a:spcAft>
                <a:spcPts val="0"/>
              </a:spcAft>
              <a:buFont typeface="Arial" panose="020B0604020202020204" pitchFamily="34" charset="0"/>
              <a:buChar char="•"/>
              <a:defRPr/>
            </a:pPr>
            <a:endParaRPr lang="de-DE" sz="1350" dirty="0">
              <a:solidFill>
                <a:prstClr val="black"/>
              </a:solidFill>
              <a:latin typeface="Segoe UI"/>
            </a:endParaRPr>
          </a:p>
          <a:p>
            <a:pPr marL="214313" indent="-214313" defTabSz="685800" fontAlgn="auto">
              <a:lnSpc>
                <a:spcPct val="150000"/>
              </a:lnSpc>
              <a:spcBef>
                <a:spcPts val="0"/>
              </a:spcBef>
              <a:spcAft>
                <a:spcPts val="0"/>
              </a:spcAft>
              <a:buFont typeface="Arial" panose="020B0604020202020204" pitchFamily="34" charset="0"/>
              <a:buChar char="•"/>
              <a:defRPr/>
            </a:pPr>
            <a:endParaRPr lang="de-DE" sz="1350" dirty="0">
              <a:solidFill>
                <a:prstClr val="black"/>
              </a:solidFill>
              <a:latin typeface="Segoe UI"/>
            </a:endParaRPr>
          </a:p>
        </p:txBody>
      </p:sp>
      <p:pic>
        <p:nvPicPr>
          <p:cNvPr id="2" name="Grafik 1" descr="Ein Bild, das Schrift, Grafiken, Logo, Grafikdesign enthält.&#10;&#10;Automatisch generierte Beschreibung">
            <a:extLst>
              <a:ext uri="{FF2B5EF4-FFF2-40B4-BE49-F238E27FC236}">
                <a16:creationId xmlns:a16="http://schemas.microsoft.com/office/drawing/2014/main" id="{596DC051-A802-F78C-8D65-468313DE0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8" name="Textfeld 7">
            <a:extLst>
              <a:ext uri="{FF2B5EF4-FFF2-40B4-BE49-F238E27FC236}">
                <a16:creationId xmlns:a16="http://schemas.microsoft.com/office/drawing/2014/main" id="{998F7756-F03C-4665-BFA6-9A79E057BE5E}"/>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380959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kt 5" hidden="1">
            <a:extLst>
              <a:ext uri="{FF2B5EF4-FFF2-40B4-BE49-F238E27FC236}">
                <a16:creationId xmlns:a16="http://schemas.microsoft.com/office/drawing/2014/main" id="{2A1A47B6-70AB-47B0-97D9-915E6F1693EF}"/>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4120" name="think-cell Folie" r:id="rId5" imgW="351" imgH="351" progId="TCLayout.ActiveDocument.1">
                  <p:embed/>
                </p:oleObj>
              </mc:Choice>
              <mc:Fallback>
                <p:oleObj name="think-cell Folie" r:id="rId5" imgW="351" imgH="351" progId="TCLayout.ActiveDocument.1">
                  <p:embed/>
                  <p:pic>
                    <p:nvPicPr>
                      <p:cNvPr id="6" name="Objekt 5" hidden="1">
                        <a:extLst>
                          <a:ext uri="{FF2B5EF4-FFF2-40B4-BE49-F238E27FC236}">
                            <a16:creationId xmlns:a16="http://schemas.microsoft.com/office/drawing/2014/main" id="{2A1A47B6-70AB-47B0-97D9-915E6F1693EF}"/>
                          </a:ext>
                        </a:extLst>
                      </p:cNvPr>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8" name="Titel 7">
            <a:extLst>
              <a:ext uri="{FF2B5EF4-FFF2-40B4-BE49-F238E27FC236}">
                <a16:creationId xmlns:a16="http://schemas.microsoft.com/office/drawing/2014/main" id="{4D2FB19B-AC94-4273-8133-FF3127E6BC9E}"/>
              </a:ext>
            </a:extLst>
          </p:cNvPr>
          <p:cNvSpPr>
            <a:spLocks noGrp="1"/>
          </p:cNvSpPr>
          <p:nvPr>
            <p:ph type="title"/>
          </p:nvPr>
        </p:nvSpPr>
        <p:spPr>
          <a:xfrm>
            <a:off x="179512" y="915566"/>
            <a:ext cx="9937104" cy="606281"/>
          </a:xfrm>
        </p:spPr>
        <p:txBody>
          <a:bodyPr/>
          <a:lstStyle/>
          <a:p>
            <a:pPr algn="l"/>
            <a:r>
              <a:rPr lang="de-DE" sz="1800" b="1" spc="-4" dirty="0">
                <a:latin typeface="Segoe UI "/>
              </a:rPr>
              <a:t>Fröbel-Orientierungsrahmen </a:t>
            </a:r>
            <a:r>
              <a:rPr lang="de-DE" sz="1800" b="1" dirty="0">
                <a:latin typeface="Segoe UI "/>
              </a:rPr>
              <a:t>Zielgruppen &amp; Ziele der Kitasozialarbeiter*innen </a:t>
            </a:r>
            <a:br>
              <a:rPr lang="de-DE" sz="1800" dirty="0"/>
            </a:br>
            <a:endParaRPr lang="de-DE" sz="1800" dirty="0"/>
          </a:p>
        </p:txBody>
      </p:sp>
      <p:graphicFrame>
        <p:nvGraphicFramePr>
          <p:cNvPr id="2" name="Diagramm 1">
            <a:extLst>
              <a:ext uri="{FF2B5EF4-FFF2-40B4-BE49-F238E27FC236}">
                <a16:creationId xmlns:a16="http://schemas.microsoft.com/office/drawing/2014/main" id="{4CC79CEB-2123-482D-B0C3-A0BA55238896}"/>
              </a:ext>
            </a:extLst>
          </p:cNvPr>
          <p:cNvGraphicFramePr/>
          <p:nvPr>
            <p:extLst>
              <p:ext uri="{D42A27DB-BD31-4B8C-83A1-F6EECF244321}">
                <p14:modId xmlns:p14="http://schemas.microsoft.com/office/powerpoint/2010/main" val="3397878934"/>
              </p:ext>
            </p:extLst>
          </p:nvPr>
        </p:nvGraphicFramePr>
        <p:xfrm>
          <a:off x="-249355" y="788353"/>
          <a:ext cx="6526605" cy="37188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echteck: abgerundete Ecken 11">
            <a:extLst>
              <a:ext uri="{FF2B5EF4-FFF2-40B4-BE49-F238E27FC236}">
                <a16:creationId xmlns:a16="http://schemas.microsoft.com/office/drawing/2014/main" id="{5880FF3D-C7E9-4317-AFC9-58BAC3CD4313}"/>
              </a:ext>
            </a:extLst>
          </p:cNvPr>
          <p:cNvSpPr/>
          <p:nvPr/>
        </p:nvSpPr>
        <p:spPr>
          <a:xfrm>
            <a:off x="4391472" y="1347614"/>
            <a:ext cx="4752528" cy="2919681"/>
          </a:xfrm>
          <a:prstGeom prst="round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de-DE" sz="1200" dirty="0">
                <a:solidFill>
                  <a:schemeClr val="tx1"/>
                </a:solidFill>
                <a:latin typeface="Segoe UI "/>
              </a:rPr>
              <a:t>… fördert und stärkt die Zusammenarbeit mit Familien</a:t>
            </a:r>
          </a:p>
          <a:p>
            <a:pPr>
              <a:lnSpc>
                <a:spcPct val="150000"/>
              </a:lnSpc>
            </a:pPr>
            <a:r>
              <a:rPr lang="de-DE" sz="1200" dirty="0">
                <a:solidFill>
                  <a:schemeClr val="tx1"/>
                </a:solidFill>
                <a:latin typeface="Segoe UI "/>
              </a:rPr>
              <a:t>… Stärkung und Unterstützung von pädagogischen Fachkräften in herausfordernden Situationen</a:t>
            </a:r>
          </a:p>
          <a:p>
            <a:pPr>
              <a:lnSpc>
                <a:spcPct val="150000"/>
              </a:lnSpc>
            </a:pPr>
            <a:r>
              <a:rPr lang="de-DE" sz="1200" dirty="0">
                <a:solidFill>
                  <a:schemeClr val="tx1"/>
                </a:solidFill>
                <a:latin typeface="Segoe UI "/>
              </a:rPr>
              <a:t>… Entlastung pädagogischer Fachkräfte durch Begleitung bei pädagogischen Angeboten bzw. die Übernahme sozialarbeiterischer Aufgaben in der Kindertageseinrichtung</a:t>
            </a:r>
          </a:p>
          <a:p>
            <a:pPr>
              <a:lnSpc>
                <a:spcPct val="150000"/>
              </a:lnSpc>
            </a:pPr>
            <a:r>
              <a:rPr lang="de-DE" sz="1200" dirty="0">
                <a:solidFill>
                  <a:schemeClr val="tx1"/>
                </a:solidFill>
                <a:latin typeface="Segoe UI "/>
              </a:rPr>
              <a:t>… Erweiterung der Handlungsmöglichkeiten durch fachliche Inputs, die Integration von Methoden wie kollegialer Beratung und damit Transfer sozialarbeiterischen Wissens in die Kindertageseinrichtung</a:t>
            </a:r>
          </a:p>
        </p:txBody>
      </p:sp>
      <p:pic>
        <p:nvPicPr>
          <p:cNvPr id="9" name="Picture 2">
            <a:extLst>
              <a:ext uri="{FF2B5EF4-FFF2-40B4-BE49-F238E27FC236}">
                <a16:creationId xmlns:a16="http://schemas.microsoft.com/office/drawing/2014/main" id="{C11A3D56-B36E-4463-A64C-C7B81593E6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6479" y="133241"/>
            <a:ext cx="1697609" cy="5797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58C0A3F0-AEB0-4E5C-B667-C8103B47D15C}"/>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10884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64D46E7-E251-4829-8785-16885CF30E9C}"/>
              </a:ext>
            </a:extLst>
          </p:cNvPr>
          <p:cNvSpPr txBox="1">
            <a:spLocks noGrp="1"/>
          </p:cNvSpPr>
          <p:nvPr>
            <p:ph type="title" idx="4294967295"/>
          </p:nvPr>
        </p:nvSpPr>
        <p:spPr>
          <a:xfrm>
            <a:off x="549672" y="915197"/>
            <a:ext cx="8045450" cy="792162"/>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dirty="0">
                <a:solidFill>
                  <a:schemeClr val="tx1"/>
                </a:solidFill>
                <a:latin typeface="Segoe UI "/>
              </a:rPr>
              <a:t>Best Practice - Fachkräfte</a:t>
            </a:r>
          </a:p>
        </p:txBody>
      </p:sp>
      <p:sp>
        <p:nvSpPr>
          <p:cNvPr id="3" name="Rechteck 2">
            <a:extLst>
              <a:ext uri="{FF2B5EF4-FFF2-40B4-BE49-F238E27FC236}">
                <a16:creationId xmlns:a16="http://schemas.microsoft.com/office/drawing/2014/main" id="{709B9F28-24CC-48CC-9591-6FEB1EB9EF48}"/>
              </a:ext>
            </a:extLst>
          </p:cNvPr>
          <p:cNvSpPr/>
          <p:nvPr/>
        </p:nvSpPr>
        <p:spPr>
          <a:xfrm>
            <a:off x="548878" y="1245021"/>
            <a:ext cx="7924230" cy="3231654"/>
          </a:xfrm>
          <a:prstGeom prst="rect">
            <a:avLst/>
          </a:prstGeom>
        </p:spPr>
        <p:txBody>
          <a:bodyPr wrap="square">
            <a:spAutoFit/>
          </a:bodyPr>
          <a:lstStyle/>
          <a:p>
            <a:pPr marL="214313" indent="-214313">
              <a:buFont typeface="Arial" panose="020B0604020202020204" pitchFamily="34" charset="0"/>
              <a:buChar char="•"/>
            </a:pPr>
            <a:r>
              <a:rPr lang="de-DE" sz="1200" dirty="0">
                <a:latin typeface="Segoe UI "/>
              </a:rPr>
              <a:t>Unterstützung in der Elternarbeit durch Beratung </a:t>
            </a:r>
          </a:p>
          <a:p>
            <a:endParaRPr lang="de-DE" sz="1200" dirty="0">
              <a:latin typeface="Segoe UI "/>
            </a:endParaRPr>
          </a:p>
          <a:p>
            <a:pPr marL="214313" indent="-214313">
              <a:buFont typeface="Arial" panose="020B0604020202020204" pitchFamily="34" charset="0"/>
              <a:buChar char="•"/>
            </a:pPr>
            <a:r>
              <a:rPr lang="de-DE" sz="1200" dirty="0">
                <a:latin typeface="Segoe UI "/>
              </a:rPr>
              <a:t>Fachliche Unterstützung für das pädagogische Team</a:t>
            </a:r>
          </a:p>
          <a:p>
            <a:pPr marL="214313" indent="-214313">
              <a:buFont typeface="Arial" panose="020B0604020202020204" pitchFamily="34" charset="0"/>
              <a:buChar char="•"/>
            </a:pPr>
            <a:endParaRPr lang="de-DE" sz="800" dirty="0">
              <a:latin typeface="Segoe UI "/>
            </a:endParaRPr>
          </a:p>
          <a:p>
            <a:pPr marL="214313" indent="-214313">
              <a:buFont typeface="Arial" panose="020B0604020202020204" pitchFamily="34" charset="0"/>
              <a:buChar char="•"/>
            </a:pPr>
            <a:r>
              <a:rPr lang="de-DE" sz="1200" dirty="0">
                <a:latin typeface="Segoe UI "/>
              </a:rPr>
              <a:t>Begleitung und Unterstützung im pädagogischen Alltag</a:t>
            </a:r>
          </a:p>
          <a:p>
            <a:endParaRPr lang="de-DE" sz="800" dirty="0">
              <a:latin typeface="Segoe UI "/>
            </a:endParaRPr>
          </a:p>
          <a:p>
            <a:pPr marL="214313" indent="-214313">
              <a:buFont typeface="Arial" panose="020B0604020202020204" pitchFamily="34" charset="0"/>
              <a:buChar char="•"/>
            </a:pPr>
            <a:r>
              <a:rPr lang="de-DE" sz="1200" dirty="0">
                <a:latin typeface="Segoe UI "/>
              </a:rPr>
              <a:t>Temporäre Hilfe bei erhöhtem Betreuungsbedarf für Kinder</a:t>
            </a:r>
          </a:p>
          <a:p>
            <a:endParaRPr lang="de-DE" sz="800" dirty="0">
              <a:latin typeface="Segoe UI "/>
            </a:endParaRPr>
          </a:p>
          <a:p>
            <a:pPr marL="214313" indent="-214313">
              <a:buFont typeface="Arial" panose="020B0604020202020204" pitchFamily="34" charset="0"/>
              <a:buChar char="•"/>
            </a:pPr>
            <a:r>
              <a:rPr lang="de-DE" sz="1200" dirty="0">
                <a:latin typeface="Segoe UI "/>
              </a:rPr>
              <a:t>Ansprechbar bei Fragen auch zu persönlichen Anliegen; Durchführung von Tür- und Angelgesprächen zur Unterstützung bei aktuellen Bedürfnissen und Bedarfslagen der Eltern</a:t>
            </a:r>
          </a:p>
          <a:p>
            <a:endParaRPr lang="de-DE" sz="800" dirty="0">
              <a:latin typeface="Segoe UI "/>
            </a:endParaRPr>
          </a:p>
          <a:p>
            <a:pPr marL="214313" indent="-214313">
              <a:buFont typeface="Arial" panose="020B0604020202020204" pitchFamily="34" charset="0"/>
              <a:buChar char="•"/>
            </a:pPr>
            <a:r>
              <a:rPr lang="de-DE" sz="1200" dirty="0">
                <a:latin typeface="Segoe UI "/>
              </a:rPr>
              <a:t>Durchführung von (anonymisierten oder mit Einverständnis der Erziehungsberechtigten) kollegialen Fallberatungen</a:t>
            </a:r>
          </a:p>
          <a:p>
            <a:endParaRPr lang="de-DE" sz="800" dirty="0">
              <a:latin typeface="Segoe UI "/>
            </a:endParaRPr>
          </a:p>
          <a:p>
            <a:pPr marL="214313" indent="-214313">
              <a:buFont typeface="Arial" panose="020B0604020202020204" pitchFamily="34" charset="0"/>
              <a:buChar char="•"/>
            </a:pPr>
            <a:r>
              <a:rPr lang="de-DE" sz="1200" dirty="0">
                <a:latin typeface="Segoe UI "/>
              </a:rPr>
              <a:t>Organisation und Durchführung von Elterngesprächen (mit Einverständnis der Erziehungsberechtigten)</a:t>
            </a:r>
          </a:p>
          <a:p>
            <a:endParaRPr lang="de-DE" sz="800" dirty="0">
              <a:latin typeface="Segoe UI "/>
            </a:endParaRPr>
          </a:p>
          <a:p>
            <a:pPr marL="214313" indent="-214313">
              <a:buFont typeface="Arial" panose="020B0604020202020204" pitchFamily="34" charset="0"/>
              <a:buChar char="•"/>
            </a:pPr>
            <a:r>
              <a:rPr lang="de-DE" sz="1200" dirty="0">
                <a:latin typeface="Segoe UI "/>
              </a:rPr>
              <a:t>Koordination von Kooperationen als zusätzliches Angebot zur Entlastung des pädagogischen Alltags</a:t>
            </a:r>
          </a:p>
          <a:p>
            <a:endParaRPr lang="de-DE" sz="800" dirty="0">
              <a:latin typeface="Segoe UI "/>
            </a:endParaRPr>
          </a:p>
          <a:p>
            <a:pPr marL="214313" indent="-214313">
              <a:buFont typeface="Arial" panose="020B0604020202020204" pitchFamily="34" charset="0"/>
              <a:buChar char="•"/>
            </a:pPr>
            <a:r>
              <a:rPr lang="de-DE" sz="1200" dirty="0">
                <a:latin typeface="Segoe UI "/>
              </a:rPr>
              <a:t>Bereitstellung von Informationsmaterialien für Fachkräfte wie Fachtexte oder Fachbücher </a:t>
            </a:r>
          </a:p>
        </p:txBody>
      </p:sp>
      <p:pic>
        <p:nvPicPr>
          <p:cNvPr id="8" name="Grafik 7">
            <a:extLst>
              <a:ext uri="{FF2B5EF4-FFF2-40B4-BE49-F238E27FC236}">
                <a16:creationId xmlns:a16="http://schemas.microsoft.com/office/drawing/2014/main" id="{61596FC2-90AF-4D4E-ACCA-74DC9EF9F3E7}"/>
              </a:ext>
            </a:extLst>
          </p:cNvPr>
          <p:cNvPicPr>
            <a:picLocks noChangeAspect="1"/>
          </p:cNvPicPr>
          <p:nvPr/>
        </p:nvPicPr>
        <p:blipFill>
          <a:blip r:embed="rId3"/>
          <a:stretch>
            <a:fillRect/>
          </a:stretch>
        </p:blipFill>
        <p:spPr>
          <a:xfrm>
            <a:off x="7020272" y="919599"/>
            <a:ext cx="1822794" cy="1289758"/>
          </a:xfrm>
          <a:prstGeom prst="rect">
            <a:avLst/>
          </a:prstGeom>
        </p:spPr>
      </p:pic>
      <p:pic>
        <p:nvPicPr>
          <p:cNvPr id="6" name="Picture 2">
            <a:extLst>
              <a:ext uri="{FF2B5EF4-FFF2-40B4-BE49-F238E27FC236}">
                <a16:creationId xmlns:a16="http://schemas.microsoft.com/office/drawing/2014/main" id="{DCCADB5F-38EC-4093-8BD8-E772183F4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20399"/>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46E14556-23B4-44AB-90D3-D7C4ED13671A}"/>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360588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89BE2C45-225C-497B-8B02-C95F95AE14EB}"/>
              </a:ext>
            </a:extLst>
          </p:cNvPr>
          <p:cNvSpPr txBox="1">
            <a:spLocks noGrp="1"/>
          </p:cNvSpPr>
          <p:nvPr>
            <p:ph type="title" idx="4294967295"/>
          </p:nvPr>
        </p:nvSpPr>
        <p:spPr>
          <a:xfrm>
            <a:off x="461963" y="627063"/>
            <a:ext cx="8682037" cy="792162"/>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spc="-11" dirty="0">
                <a:solidFill>
                  <a:schemeClr val="tx1"/>
                </a:solidFill>
                <a:latin typeface="Segoe UI "/>
              </a:rPr>
              <a:t>Fröbel-Orientierungsrahmen </a:t>
            </a:r>
            <a:br>
              <a:rPr lang="de-DE" sz="2000" b="1" spc="-11" dirty="0">
                <a:solidFill>
                  <a:schemeClr val="tx1"/>
                </a:solidFill>
                <a:latin typeface="Segoe UI "/>
              </a:rPr>
            </a:br>
            <a:r>
              <a:rPr lang="de-DE" sz="2000" b="1" dirty="0">
                <a:solidFill>
                  <a:schemeClr val="tx1"/>
                </a:solidFill>
                <a:latin typeface="Segoe UI "/>
              </a:rPr>
              <a:t>Leistungen &amp; Angebote für Kinder/ Familien/ Fachkräfte </a:t>
            </a:r>
            <a:br>
              <a:rPr lang="de-DE" spc="-8" dirty="0"/>
            </a:br>
            <a:r>
              <a:rPr lang="de-DE" sz="2700" dirty="0"/>
              <a:t>			</a:t>
            </a:r>
            <a:endParaRPr lang="de-DE" sz="1800" dirty="0">
              <a:solidFill>
                <a:srgbClr val="FF0000"/>
              </a:solidFill>
            </a:endParaRPr>
          </a:p>
        </p:txBody>
      </p:sp>
      <p:sp>
        <p:nvSpPr>
          <p:cNvPr id="8" name="Rechteck 7">
            <a:extLst>
              <a:ext uri="{FF2B5EF4-FFF2-40B4-BE49-F238E27FC236}">
                <a16:creationId xmlns:a16="http://schemas.microsoft.com/office/drawing/2014/main" id="{BB763929-DF66-47DD-81D9-60391DB52691}"/>
              </a:ext>
            </a:extLst>
          </p:cNvPr>
          <p:cNvSpPr/>
          <p:nvPr/>
        </p:nvSpPr>
        <p:spPr>
          <a:xfrm>
            <a:off x="179512" y="1563638"/>
            <a:ext cx="5904656" cy="2808312"/>
          </a:xfrm>
          <a:prstGeom prst="rect">
            <a:avLst/>
          </a:prstGeom>
          <a:ln w="28575">
            <a:solidFill>
              <a:schemeClr val="accent3"/>
            </a:solidFill>
          </a:ln>
        </p:spPr>
        <p:txBody>
          <a:bodyPr wrap="square">
            <a:spAutoFit/>
          </a:bodyPr>
          <a:lstStyle/>
          <a:p>
            <a:pPr algn="ctr"/>
            <a:r>
              <a:rPr lang="de-DE" sz="1100" dirty="0">
                <a:latin typeface="Segoe UI" panose="020B0502040204020203" pitchFamily="34" charset="0"/>
                <a:cs typeface="Segoe UI" panose="020B0502040204020203" pitchFamily="34" charset="0"/>
              </a:rPr>
              <a:t>Kita-Sozialarbeit zeichnet sich durch eine Vielzahl verschiedener Angebote und Leistungen aus. </a:t>
            </a:r>
          </a:p>
          <a:p>
            <a:pPr algn="ctr"/>
            <a:endParaRPr lang="de-DE" sz="1100" dirty="0">
              <a:latin typeface="Segoe UI" panose="020B0502040204020203" pitchFamily="34" charset="0"/>
              <a:cs typeface="Segoe UI" panose="020B0502040204020203" pitchFamily="34" charset="0"/>
            </a:endParaRPr>
          </a:p>
          <a:p>
            <a:pPr algn="ctr"/>
            <a:r>
              <a:rPr lang="de-DE" sz="1100" dirty="0">
                <a:latin typeface="Segoe UI" panose="020B0502040204020203" pitchFamily="34" charset="0"/>
                <a:cs typeface="Segoe UI" panose="020B0502040204020203" pitchFamily="34" charset="0"/>
              </a:rPr>
              <a:t>Kita-Sozialarbeit ist vor Ort -  in der Einrichtung ansprechbar und bietet regelmäßige offene Sprechstunden an. </a:t>
            </a:r>
          </a:p>
          <a:p>
            <a:pPr algn="ctr"/>
            <a:endParaRPr lang="de-DE" sz="1100" dirty="0">
              <a:latin typeface="Segoe UI" panose="020B0502040204020203" pitchFamily="34" charset="0"/>
              <a:cs typeface="Segoe UI" panose="020B0502040204020203" pitchFamily="34" charset="0"/>
            </a:endParaRPr>
          </a:p>
          <a:p>
            <a:pPr algn="ctr"/>
            <a:r>
              <a:rPr lang="de-DE" sz="1100" dirty="0">
                <a:latin typeface="Segoe UI" panose="020B0502040204020203" pitchFamily="34" charset="0"/>
                <a:cs typeface="Segoe UI" panose="020B0502040204020203" pitchFamily="34" charset="0"/>
              </a:rPr>
              <a:t>Ein vertrauensvolles, wertschätzendes und zugewandtes Verhältnis zu den Familien und ihren Kindern, als auch den Fachkräften der Einrichtung bildet die Basis einer Kooperation. </a:t>
            </a:r>
          </a:p>
          <a:p>
            <a:pPr algn="ctr"/>
            <a:endParaRPr lang="de-DE" sz="1100" dirty="0">
              <a:latin typeface="Segoe UI" panose="020B0502040204020203" pitchFamily="34" charset="0"/>
              <a:cs typeface="Segoe UI" panose="020B0502040204020203" pitchFamily="34" charset="0"/>
            </a:endParaRPr>
          </a:p>
          <a:p>
            <a:pPr algn="ctr"/>
            <a:r>
              <a:rPr lang="de-DE" sz="1100" dirty="0">
                <a:latin typeface="Segoe UI" panose="020B0502040204020203" pitchFamily="34" charset="0"/>
                <a:cs typeface="Segoe UI" panose="020B0502040204020203" pitchFamily="34" charset="0"/>
              </a:rPr>
              <a:t>Sie ermöglicht darüber hinaus eine Vernetzung im Sozialraum.</a:t>
            </a:r>
          </a:p>
          <a:p>
            <a:pPr algn="ctr"/>
            <a:endParaRPr lang="de-DE" sz="1100" dirty="0">
              <a:latin typeface="Segoe UI" panose="020B0502040204020203" pitchFamily="34" charset="0"/>
              <a:cs typeface="Segoe UI" panose="020B0502040204020203" pitchFamily="34" charset="0"/>
            </a:endParaRPr>
          </a:p>
          <a:p>
            <a:pPr algn="ctr"/>
            <a:r>
              <a:rPr lang="de-DE" sz="1100" dirty="0">
                <a:latin typeface="Segoe UI" panose="020B0502040204020203" pitchFamily="34" charset="0"/>
                <a:cs typeface="Segoe UI" panose="020B0502040204020203" pitchFamily="34" charset="0"/>
              </a:rPr>
              <a:t>Die Angebote der Kita-Sozialarbeit sind immer bedarfs- und lebenslagenorientiert, niederschwellig und kostenfrei.</a:t>
            </a:r>
          </a:p>
          <a:p>
            <a:pPr algn="ctr"/>
            <a:r>
              <a:rPr lang="de-DE" sz="1200" dirty="0">
                <a:latin typeface="Segoe UI" panose="020B0502040204020203" pitchFamily="34" charset="0"/>
                <a:cs typeface="Segoe UI" panose="020B0502040204020203" pitchFamily="34" charset="0"/>
              </a:rPr>
              <a:t> </a:t>
            </a:r>
          </a:p>
          <a:p>
            <a:pPr algn="ctr"/>
            <a:r>
              <a:rPr lang="de-DE" sz="2100" b="1" dirty="0">
                <a:solidFill>
                  <a:schemeClr val="accent3"/>
                </a:solidFill>
                <a:latin typeface="Segoe UI" panose="020B0502040204020203" pitchFamily="34" charset="0"/>
                <a:cs typeface="Segoe UI" panose="020B0502040204020203" pitchFamily="34" charset="0"/>
              </a:rPr>
              <a:t>Bildung – Beratung – Betreuung - Begegnung</a:t>
            </a:r>
          </a:p>
        </p:txBody>
      </p:sp>
      <p:sp>
        <p:nvSpPr>
          <p:cNvPr id="5" name="Ellipse 4">
            <a:extLst>
              <a:ext uri="{FF2B5EF4-FFF2-40B4-BE49-F238E27FC236}">
                <a16:creationId xmlns:a16="http://schemas.microsoft.com/office/drawing/2014/main" id="{B86D3B2E-F0AE-41F9-8B62-14F2B7CD757F}"/>
              </a:ext>
            </a:extLst>
          </p:cNvPr>
          <p:cNvSpPr/>
          <p:nvPr/>
        </p:nvSpPr>
        <p:spPr>
          <a:xfrm rot="697821">
            <a:off x="6330900" y="2182733"/>
            <a:ext cx="2741835" cy="1198641"/>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de-DE" sz="1400" b="1" u="sng" dirty="0"/>
          </a:p>
          <a:p>
            <a:pPr algn="ctr">
              <a:lnSpc>
                <a:spcPct val="150000"/>
              </a:lnSpc>
            </a:pPr>
            <a:r>
              <a:rPr lang="de-DE" sz="1400" b="1" u="sng" dirty="0"/>
              <a:t>Grundsatz: </a:t>
            </a:r>
          </a:p>
          <a:p>
            <a:pPr algn="ctr">
              <a:lnSpc>
                <a:spcPct val="150000"/>
              </a:lnSpc>
            </a:pPr>
            <a:r>
              <a:rPr lang="de-DE" sz="1400" b="1" dirty="0"/>
              <a:t>"Keine Arbeit ohne Auftrag„</a:t>
            </a:r>
          </a:p>
          <a:p>
            <a:pPr algn="ctr">
              <a:lnSpc>
                <a:spcPct val="150000"/>
              </a:lnSpc>
            </a:pPr>
            <a:endParaRPr lang="de-DE" b="1" dirty="0"/>
          </a:p>
        </p:txBody>
      </p:sp>
      <p:pic>
        <p:nvPicPr>
          <p:cNvPr id="6" name="Picture 2">
            <a:extLst>
              <a:ext uri="{FF2B5EF4-FFF2-40B4-BE49-F238E27FC236}">
                <a16:creationId xmlns:a16="http://schemas.microsoft.com/office/drawing/2014/main" id="{12D8DC45-9005-4449-BBFC-0CC228E791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0ACC70A-B1EC-4DE5-A84A-55C1C1991522}"/>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125219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17606" y="1586421"/>
            <a:ext cx="6830378" cy="2556469"/>
          </a:xfrm>
          <a:prstGeom prst="rect">
            <a:avLst/>
          </a:prstGeom>
        </p:spPr>
        <p:txBody>
          <a:bodyPr vert="horz" wrap="square" lIns="0" tIns="123825" rIns="0" bIns="0" rtlCol="0">
            <a:spAutoFit/>
          </a:bodyPr>
          <a:lstStyle/>
          <a:p>
            <a:pPr marL="18574" marR="13335" algn="ctr">
              <a:spcBef>
                <a:spcPts val="900"/>
              </a:spcBef>
              <a:tabLst>
                <a:tab pos="219075" algn="l"/>
                <a:tab pos="219551" algn="l"/>
              </a:tabLst>
            </a:pPr>
            <a:r>
              <a:rPr sz="1400" spc="-4" dirty="0">
                <a:latin typeface="Segoe UI"/>
                <a:cs typeface="Segoe UI"/>
              </a:rPr>
              <a:t>Eine Vielzahl </a:t>
            </a:r>
            <a:r>
              <a:rPr sz="1400" dirty="0">
                <a:latin typeface="Segoe UI"/>
                <a:cs typeface="Segoe UI"/>
              </a:rPr>
              <a:t>an </a:t>
            </a:r>
            <a:r>
              <a:rPr sz="1400" spc="-4" dirty="0">
                <a:latin typeface="Segoe UI"/>
                <a:cs typeface="Segoe UI"/>
              </a:rPr>
              <a:t>Familienbildungsprogrammen in Deutschland, die </a:t>
            </a:r>
            <a:r>
              <a:rPr sz="1400" dirty="0">
                <a:latin typeface="Segoe UI"/>
                <a:cs typeface="Segoe UI"/>
              </a:rPr>
              <a:t>neben einer  </a:t>
            </a:r>
            <a:r>
              <a:rPr sz="1400" spc="-4" dirty="0">
                <a:latin typeface="Segoe UI"/>
                <a:cs typeface="Segoe UI"/>
              </a:rPr>
              <a:t>Stärkung der </a:t>
            </a:r>
            <a:r>
              <a:rPr sz="1400" dirty="0">
                <a:latin typeface="Segoe UI"/>
                <a:cs typeface="Segoe UI"/>
              </a:rPr>
              <a:t>Erziehungskompetenz auch auf </a:t>
            </a:r>
            <a:r>
              <a:rPr sz="1400" spc="-4" dirty="0">
                <a:latin typeface="Segoe UI"/>
                <a:cs typeface="Segoe UI"/>
              </a:rPr>
              <a:t>soziale </a:t>
            </a:r>
            <a:r>
              <a:rPr sz="1400" spc="-23" dirty="0">
                <a:latin typeface="Segoe UI"/>
                <a:cs typeface="Segoe UI"/>
              </a:rPr>
              <a:t>Teilhabe </a:t>
            </a:r>
            <a:r>
              <a:rPr sz="1400" spc="4" dirty="0">
                <a:latin typeface="Segoe UI"/>
                <a:cs typeface="Segoe UI"/>
              </a:rPr>
              <a:t>und </a:t>
            </a:r>
            <a:r>
              <a:rPr sz="1400" spc="-4" dirty="0">
                <a:latin typeface="Segoe UI"/>
                <a:cs typeface="Segoe UI"/>
              </a:rPr>
              <a:t>Integration </a:t>
            </a:r>
            <a:r>
              <a:rPr sz="1400" dirty="0" err="1">
                <a:latin typeface="Segoe UI"/>
                <a:cs typeface="Segoe UI"/>
              </a:rPr>
              <a:t>abzielen</a:t>
            </a:r>
            <a:r>
              <a:rPr sz="1400" dirty="0">
                <a:latin typeface="Segoe UI"/>
                <a:cs typeface="Segoe UI"/>
              </a:rPr>
              <a:t>:</a:t>
            </a:r>
            <a:endParaRPr lang="de-DE" sz="1400" dirty="0">
              <a:latin typeface="Segoe UI"/>
              <a:cs typeface="Segoe UI"/>
            </a:endParaRPr>
          </a:p>
          <a:p>
            <a:pPr marL="18574" marR="13335">
              <a:spcBef>
                <a:spcPts val="900"/>
              </a:spcBef>
              <a:tabLst>
                <a:tab pos="219075" algn="l"/>
                <a:tab pos="219551" algn="l"/>
              </a:tabLst>
            </a:pPr>
            <a:endParaRPr sz="1400" dirty="0">
              <a:latin typeface="Segoe UI"/>
              <a:cs typeface="Segoe UI"/>
            </a:endParaRPr>
          </a:p>
          <a:p>
            <a:pPr marL="613886" lvl="1" indent="-257175">
              <a:spcBef>
                <a:spcPts val="900"/>
              </a:spcBef>
              <a:buFont typeface="Arial" panose="020B0604020202020204" pitchFamily="34" charset="0"/>
              <a:buChar char="•"/>
              <a:tabLst>
                <a:tab pos="557689" algn="l"/>
              </a:tabLst>
            </a:pPr>
            <a:r>
              <a:rPr sz="1400" u="heavy" spc="-4" dirty="0">
                <a:uFill>
                  <a:solidFill>
                    <a:srgbClr val="000000"/>
                  </a:solidFill>
                </a:uFill>
                <a:latin typeface="Segoe UI"/>
                <a:cs typeface="Segoe UI"/>
                <a:hlinkClick r:id="rId3"/>
              </a:rPr>
              <a:t>Griffbereit, Rucksack </a:t>
            </a:r>
            <a:r>
              <a:rPr sz="1400" u="heavy" spc="-38" dirty="0">
                <a:uFill>
                  <a:solidFill>
                    <a:srgbClr val="000000"/>
                  </a:solidFill>
                </a:uFill>
                <a:latin typeface="Segoe UI"/>
                <a:cs typeface="Segoe UI"/>
                <a:hlinkClick r:id="rId3"/>
              </a:rPr>
              <a:t>KiTa,</a:t>
            </a:r>
            <a:r>
              <a:rPr sz="1400" u="heavy" spc="41" dirty="0">
                <a:uFill>
                  <a:solidFill>
                    <a:srgbClr val="000000"/>
                  </a:solidFill>
                </a:uFill>
                <a:latin typeface="Segoe UI"/>
                <a:cs typeface="Segoe UI"/>
                <a:hlinkClick r:id="rId3"/>
              </a:rPr>
              <a:t> </a:t>
            </a:r>
            <a:r>
              <a:rPr sz="1400" u="heavy" spc="-4" dirty="0" err="1">
                <a:uFill>
                  <a:solidFill>
                    <a:srgbClr val="000000"/>
                  </a:solidFill>
                </a:uFill>
                <a:latin typeface="Segoe UI"/>
                <a:cs typeface="Segoe UI"/>
                <a:hlinkClick r:id="rId3"/>
              </a:rPr>
              <a:t>GriffbereitMINI</a:t>
            </a:r>
            <a:endParaRPr lang="de-DE" sz="1400" u="heavy" spc="-4" dirty="0">
              <a:uFill>
                <a:solidFill>
                  <a:srgbClr val="000000"/>
                </a:solidFill>
              </a:uFill>
              <a:latin typeface="Segoe UI"/>
              <a:cs typeface="Segoe UI"/>
            </a:endParaRPr>
          </a:p>
          <a:p>
            <a:pPr marL="613886" lvl="1" indent="-257175">
              <a:spcBef>
                <a:spcPts val="900"/>
              </a:spcBef>
              <a:buFont typeface="Arial" panose="020B0604020202020204" pitchFamily="34" charset="0"/>
              <a:buChar char="•"/>
              <a:tabLst>
                <a:tab pos="557689" algn="l"/>
              </a:tabLst>
            </a:pPr>
            <a:endParaRPr lang="de-DE" sz="1400" u="heavy" spc="-4" dirty="0">
              <a:uFill>
                <a:solidFill>
                  <a:srgbClr val="000000"/>
                </a:solidFill>
              </a:uFill>
              <a:latin typeface="Segoe UI"/>
              <a:cs typeface="Segoe UI"/>
            </a:endParaRPr>
          </a:p>
          <a:p>
            <a:pPr marL="356711" lvl="1">
              <a:spcBef>
                <a:spcPts val="900"/>
              </a:spcBef>
              <a:tabLst>
                <a:tab pos="557689" algn="l"/>
              </a:tabLst>
            </a:pPr>
            <a:endParaRPr sz="1400" dirty="0">
              <a:latin typeface="Segoe UI"/>
              <a:cs typeface="Segoe UI"/>
            </a:endParaRPr>
          </a:p>
          <a:p>
            <a:pPr marL="613886" lvl="1" indent="-257175">
              <a:spcBef>
                <a:spcPts val="904"/>
              </a:spcBef>
              <a:buFont typeface="Arial" panose="020B0604020202020204" pitchFamily="34" charset="0"/>
              <a:buChar char="•"/>
              <a:tabLst>
                <a:tab pos="557689" algn="l"/>
              </a:tabLst>
            </a:pPr>
            <a:r>
              <a:rPr sz="1400" u="heavy" spc="-11" dirty="0">
                <a:uFill>
                  <a:solidFill>
                    <a:srgbClr val="000000"/>
                  </a:solidFill>
                </a:uFill>
                <a:latin typeface="Segoe UI"/>
                <a:cs typeface="Segoe UI"/>
                <a:hlinkClick r:id="rId4"/>
              </a:rPr>
              <a:t>Starke </a:t>
            </a:r>
            <a:r>
              <a:rPr sz="1400" u="heavy" spc="-4" dirty="0">
                <a:uFill>
                  <a:solidFill>
                    <a:srgbClr val="000000"/>
                  </a:solidFill>
                </a:uFill>
                <a:latin typeface="Segoe UI"/>
                <a:cs typeface="Segoe UI"/>
                <a:hlinkClick r:id="rId4"/>
              </a:rPr>
              <a:t>Eltern </a:t>
            </a:r>
            <a:r>
              <a:rPr sz="1400" u="heavy" dirty="0">
                <a:uFill>
                  <a:solidFill>
                    <a:srgbClr val="000000"/>
                  </a:solidFill>
                </a:uFill>
                <a:latin typeface="Segoe UI"/>
                <a:cs typeface="Segoe UI"/>
                <a:hlinkClick r:id="rId4"/>
              </a:rPr>
              <a:t>– </a:t>
            </a:r>
            <a:r>
              <a:rPr sz="1400" u="heavy" spc="-11" dirty="0">
                <a:uFill>
                  <a:solidFill>
                    <a:srgbClr val="000000"/>
                  </a:solidFill>
                </a:uFill>
                <a:latin typeface="Segoe UI"/>
                <a:cs typeface="Segoe UI"/>
                <a:hlinkClick r:id="rId4"/>
              </a:rPr>
              <a:t>Starke </a:t>
            </a:r>
            <a:r>
              <a:rPr sz="1400" u="heavy" dirty="0">
                <a:uFill>
                  <a:solidFill>
                    <a:srgbClr val="000000"/>
                  </a:solidFill>
                </a:uFill>
                <a:latin typeface="Segoe UI"/>
                <a:cs typeface="Segoe UI"/>
                <a:hlinkClick r:id="rId4"/>
              </a:rPr>
              <a:t>Kinder</a:t>
            </a:r>
            <a:r>
              <a:rPr sz="1400" u="heavy" spc="4" dirty="0">
                <a:uFill>
                  <a:solidFill>
                    <a:srgbClr val="000000"/>
                  </a:solidFill>
                </a:uFill>
                <a:latin typeface="Segoe UI"/>
                <a:cs typeface="Segoe UI"/>
                <a:hlinkClick r:id="rId4"/>
              </a:rPr>
              <a:t> </a:t>
            </a:r>
            <a:r>
              <a:rPr sz="1400" u="heavy" dirty="0">
                <a:uFill>
                  <a:solidFill>
                    <a:srgbClr val="000000"/>
                  </a:solidFill>
                </a:uFill>
                <a:latin typeface="Segoe UI"/>
                <a:cs typeface="Segoe UI"/>
                <a:hlinkClick r:id="rId4"/>
              </a:rPr>
              <a:t>(Kinderschutzbund)</a:t>
            </a:r>
            <a:endParaRPr sz="1400" dirty="0">
              <a:latin typeface="Segoe UI"/>
              <a:cs typeface="Segoe UI"/>
            </a:endParaRPr>
          </a:p>
          <a:p>
            <a:pPr marL="557213" lvl="1" indent="-200501">
              <a:spcBef>
                <a:spcPts val="900"/>
              </a:spcBef>
              <a:buFont typeface="Wingdings"/>
              <a:buChar char=""/>
              <a:tabLst>
                <a:tab pos="557689" algn="l"/>
              </a:tabLst>
            </a:pPr>
            <a:endParaRPr sz="1500" dirty="0">
              <a:latin typeface="Segoe UI"/>
              <a:cs typeface="Segoe UI"/>
            </a:endParaRPr>
          </a:p>
        </p:txBody>
      </p:sp>
      <p:sp>
        <p:nvSpPr>
          <p:cNvPr id="4" name="object 4"/>
          <p:cNvSpPr/>
          <p:nvPr/>
        </p:nvSpPr>
        <p:spPr>
          <a:xfrm>
            <a:off x="8355330" y="188949"/>
            <a:ext cx="788670" cy="671036"/>
          </a:xfrm>
          <a:custGeom>
            <a:avLst/>
            <a:gdLst/>
            <a:ahLst/>
            <a:cxnLst/>
            <a:rect l="l" t="t" r="r" b="b"/>
            <a:pathLst>
              <a:path w="1051559" h="894715">
                <a:moveTo>
                  <a:pt x="1051559" y="0"/>
                </a:moveTo>
                <a:lnTo>
                  <a:pt x="0" y="261910"/>
                </a:lnTo>
                <a:lnTo>
                  <a:pt x="1051559" y="894150"/>
                </a:lnTo>
                <a:lnTo>
                  <a:pt x="1051559" y="0"/>
                </a:lnTo>
                <a:close/>
              </a:path>
            </a:pathLst>
          </a:custGeom>
          <a:solidFill>
            <a:srgbClr val="004942"/>
          </a:solidFill>
        </p:spPr>
        <p:txBody>
          <a:bodyPr wrap="square" lIns="0" tIns="0" rIns="0" bIns="0" rtlCol="0"/>
          <a:lstStyle/>
          <a:p>
            <a:endParaRPr/>
          </a:p>
        </p:txBody>
      </p:sp>
      <p:sp>
        <p:nvSpPr>
          <p:cNvPr id="5" name="object 5"/>
          <p:cNvSpPr/>
          <p:nvPr/>
        </p:nvSpPr>
        <p:spPr>
          <a:xfrm>
            <a:off x="5919137" y="2520587"/>
            <a:ext cx="2136519" cy="60939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6327894" y="3239611"/>
            <a:ext cx="1520090" cy="1055212"/>
          </a:xfrm>
          <a:prstGeom prst="rect">
            <a:avLst/>
          </a:prstGeom>
          <a:blipFill>
            <a:blip r:embed="rId6" cstate="print"/>
            <a:stretch>
              <a:fillRect/>
            </a:stretch>
          </a:blipFill>
        </p:spPr>
        <p:txBody>
          <a:bodyPr wrap="square" lIns="0" tIns="0" rIns="0" bIns="0" rtlCol="0"/>
          <a:lstStyle/>
          <a:p>
            <a:endParaRPr/>
          </a:p>
        </p:txBody>
      </p:sp>
      <p:sp>
        <p:nvSpPr>
          <p:cNvPr id="12" name="object 3">
            <a:extLst>
              <a:ext uri="{FF2B5EF4-FFF2-40B4-BE49-F238E27FC236}">
                <a16:creationId xmlns:a16="http://schemas.microsoft.com/office/drawing/2014/main" id="{239D97B1-B0E4-4625-9884-6F5D1C3B63F7}"/>
              </a:ext>
            </a:extLst>
          </p:cNvPr>
          <p:cNvSpPr txBox="1">
            <a:spLocks/>
          </p:cNvSpPr>
          <p:nvPr/>
        </p:nvSpPr>
        <p:spPr>
          <a:xfrm>
            <a:off x="467544" y="815263"/>
            <a:ext cx="8773767" cy="624690"/>
          </a:xfrm>
          <a:prstGeom prst="rect">
            <a:avLst/>
          </a:prstGeom>
        </p:spPr>
        <p:txBody>
          <a:bodyPr vert="horz" wrap="square" lIns="0" tIns="9049" rIns="0" bIns="0" rtlCol="0" anchor="t" anchorCtr="0">
            <a:sp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pPr marL="9525">
              <a:lnSpc>
                <a:spcPct val="100000"/>
              </a:lnSpc>
              <a:spcBef>
                <a:spcPts val="71"/>
              </a:spcBef>
            </a:pPr>
            <a:r>
              <a:rPr lang="de-DE" sz="2000" b="1" spc="-11" dirty="0">
                <a:solidFill>
                  <a:schemeClr val="tx1"/>
                </a:solidFill>
                <a:latin typeface="Segoe UI "/>
              </a:rPr>
              <a:t>Fröbel-Orientierungsrahmen – </a:t>
            </a:r>
            <a:br>
              <a:rPr lang="de-DE" sz="2000" b="1" spc="-11" dirty="0">
                <a:solidFill>
                  <a:schemeClr val="tx1"/>
                </a:solidFill>
                <a:latin typeface="Segoe UI "/>
              </a:rPr>
            </a:br>
            <a:r>
              <a:rPr lang="de-DE" sz="2000" b="1" dirty="0">
                <a:solidFill>
                  <a:schemeClr val="tx1"/>
                </a:solidFill>
                <a:latin typeface="Segoe UI "/>
              </a:rPr>
              <a:t>Leistungen &amp; Angebote für Kinder &amp; Familien</a:t>
            </a:r>
            <a:endParaRPr lang="de-DE" sz="2000" b="1" spc="-8" dirty="0">
              <a:solidFill>
                <a:schemeClr val="tx1"/>
              </a:solidFill>
              <a:latin typeface="Segoe UI "/>
            </a:endParaRPr>
          </a:p>
        </p:txBody>
      </p:sp>
      <p:pic>
        <p:nvPicPr>
          <p:cNvPr id="8" name="Picture 2">
            <a:extLst>
              <a:ext uri="{FF2B5EF4-FFF2-40B4-BE49-F238E27FC236}">
                <a16:creationId xmlns:a16="http://schemas.microsoft.com/office/drawing/2014/main" id="{2F87FB7D-9E97-4B65-BBAF-8A6D0DEE89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12F76FF0-9D7A-4515-8E83-E9CFEAC51266}"/>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a:extLst>
              <a:ext uri="{FF2B5EF4-FFF2-40B4-BE49-F238E27FC236}">
                <a16:creationId xmlns:a16="http://schemas.microsoft.com/office/drawing/2014/main" id="{0A3FF294-0FF8-4D71-B65D-3C7BE6BE4CC8}"/>
              </a:ext>
            </a:extLst>
          </p:cNvPr>
          <p:cNvSpPr/>
          <p:nvPr/>
        </p:nvSpPr>
        <p:spPr>
          <a:xfrm>
            <a:off x="6175427" y="1491630"/>
            <a:ext cx="2890797" cy="2282526"/>
          </a:xfrm>
          <a:custGeom>
            <a:avLst/>
            <a:gdLst/>
            <a:ahLst/>
            <a:cxnLst/>
            <a:rect l="l" t="t" r="r" b="b"/>
            <a:pathLst>
              <a:path w="2392679" h="2392679">
                <a:moveTo>
                  <a:pt x="0" y="2392680"/>
                </a:moveTo>
                <a:lnTo>
                  <a:pt x="2392679" y="2392680"/>
                </a:lnTo>
                <a:lnTo>
                  <a:pt x="2392679" y="0"/>
                </a:lnTo>
                <a:lnTo>
                  <a:pt x="0" y="0"/>
                </a:lnTo>
                <a:lnTo>
                  <a:pt x="0" y="2392680"/>
                </a:lnTo>
                <a:close/>
              </a:path>
            </a:pathLst>
          </a:custGeom>
          <a:solidFill>
            <a:schemeClr val="accent3"/>
          </a:solidFill>
        </p:spPr>
        <p:txBody>
          <a:bodyPr wrap="square" lIns="0" tIns="0" rIns="0" bIns="0" rtlCol="0"/>
          <a:lstStyle/>
          <a:p>
            <a:endParaRPr dirty="0"/>
          </a:p>
        </p:txBody>
      </p:sp>
      <p:sp>
        <p:nvSpPr>
          <p:cNvPr id="2" name="object 2"/>
          <p:cNvSpPr txBox="1">
            <a:spLocks noGrp="1"/>
          </p:cNvSpPr>
          <p:nvPr>
            <p:ph type="title" idx="4294967295"/>
          </p:nvPr>
        </p:nvSpPr>
        <p:spPr>
          <a:xfrm>
            <a:off x="0" y="763588"/>
            <a:ext cx="7004050" cy="355600"/>
          </a:xfrm>
          <a:prstGeom prst="rect">
            <a:avLst/>
          </a:prstGeom>
        </p:spPr>
        <p:txBody>
          <a:bodyPr vert="horz" wrap="square" lIns="0" tIns="9049" rIns="0" bIns="0" rtlCol="0">
            <a:spAutoFit/>
          </a:bodyPr>
          <a:lstStyle/>
          <a:p>
            <a:pPr marL="9525" algn="l">
              <a:lnSpc>
                <a:spcPts val="2963"/>
              </a:lnSpc>
              <a:spcBef>
                <a:spcPts val="71"/>
              </a:spcBef>
            </a:pPr>
            <a:r>
              <a:rPr lang="de-DE" sz="2000" b="1" spc="-4" dirty="0">
                <a:latin typeface="Segoe UI "/>
              </a:rPr>
              <a:t>Fröbel-Orientierungsrahmen - Kinderschutz</a:t>
            </a:r>
            <a:endParaRPr sz="2000" b="1" dirty="0">
              <a:latin typeface="Segoe UI "/>
            </a:endParaRPr>
          </a:p>
        </p:txBody>
      </p:sp>
      <p:pic>
        <p:nvPicPr>
          <p:cNvPr id="6" name="Grafik 5">
            <a:extLst>
              <a:ext uri="{FF2B5EF4-FFF2-40B4-BE49-F238E27FC236}">
                <a16:creationId xmlns:a16="http://schemas.microsoft.com/office/drawing/2014/main" id="{445FED84-8F21-481A-9D67-78DCD89CB6F6}"/>
              </a:ext>
            </a:extLst>
          </p:cNvPr>
          <p:cNvPicPr>
            <a:picLocks noChangeAspect="1"/>
          </p:cNvPicPr>
          <p:nvPr/>
        </p:nvPicPr>
        <p:blipFill rotWithShape="1">
          <a:blip r:embed="rId3">
            <a:extLst>
              <a:ext uri="{28A0092B-C50C-407E-A947-70E740481C1C}">
                <a14:useLocalDpi xmlns:a14="http://schemas.microsoft.com/office/drawing/2010/main" val="0"/>
              </a:ext>
            </a:extLst>
          </a:blip>
          <a:srcRect t="2767" r="1164"/>
          <a:stretch/>
        </p:blipFill>
        <p:spPr>
          <a:xfrm>
            <a:off x="6444208" y="1757448"/>
            <a:ext cx="2383606" cy="1750890"/>
          </a:xfrm>
          <a:prstGeom prst="rect">
            <a:avLst/>
          </a:prstGeom>
        </p:spPr>
      </p:pic>
      <p:pic>
        <p:nvPicPr>
          <p:cNvPr id="15" name="Grafik 14">
            <a:extLst>
              <a:ext uri="{FF2B5EF4-FFF2-40B4-BE49-F238E27FC236}">
                <a16:creationId xmlns:a16="http://schemas.microsoft.com/office/drawing/2014/main" id="{6D6CD25C-3167-4066-A6A5-615AE60EDA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0974" y="119027"/>
            <a:ext cx="619852" cy="619852"/>
          </a:xfrm>
          <a:prstGeom prst="rect">
            <a:avLst/>
          </a:prstGeom>
        </p:spPr>
      </p:pic>
      <p:pic>
        <p:nvPicPr>
          <p:cNvPr id="10" name="Picture 2">
            <a:extLst>
              <a:ext uri="{FF2B5EF4-FFF2-40B4-BE49-F238E27FC236}">
                <a16:creationId xmlns:a16="http://schemas.microsoft.com/office/drawing/2014/main" id="{04B185C8-F0FE-468F-A571-A671419E2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8" name="Abgerundetes Rechteck 14">
            <a:extLst>
              <a:ext uri="{FF2B5EF4-FFF2-40B4-BE49-F238E27FC236}">
                <a16:creationId xmlns:a16="http://schemas.microsoft.com/office/drawing/2014/main" id="{AA1B759A-E491-43EB-85A6-CE5B1F4C5A3A}"/>
              </a:ext>
            </a:extLst>
          </p:cNvPr>
          <p:cNvSpPr/>
          <p:nvPr/>
        </p:nvSpPr>
        <p:spPr>
          <a:xfrm>
            <a:off x="245404" y="1258520"/>
            <a:ext cx="5256584" cy="898039"/>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latin typeface="Segoe UI "/>
              </a:rPr>
              <a:t>… bietet eine große Chance für den </a:t>
            </a:r>
            <a:r>
              <a:rPr lang="de-DE" sz="1200" b="1" dirty="0">
                <a:solidFill>
                  <a:schemeClr val="tx1"/>
                </a:solidFill>
                <a:latin typeface="Segoe UI "/>
              </a:rPr>
              <a:t>präventiven Kinderschutz </a:t>
            </a:r>
            <a:r>
              <a:rPr lang="de-DE" sz="1200" dirty="0">
                <a:solidFill>
                  <a:schemeClr val="tx1"/>
                </a:solidFill>
                <a:latin typeface="Segoe UI "/>
              </a:rPr>
              <a:t>und kann als </a:t>
            </a:r>
            <a:r>
              <a:rPr lang="de-DE" sz="1200" b="1" dirty="0">
                <a:solidFill>
                  <a:schemeClr val="tx1"/>
                </a:solidFill>
                <a:latin typeface="Segoe UI "/>
              </a:rPr>
              <a:t>wichtige Schnittstelle innerhalb der Einrichtung </a:t>
            </a:r>
            <a:r>
              <a:rPr lang="de-DE" sz="1200" dirty="0">
                <a:solidFill>
                  <a:schemeClr val="tx1"/>
                </a:solidFill>
                <a:latin typeface="Segoe UI "/>
              </a:rPr>
              <a:t>eine </a:t>
            </a:r>
            <a:r>
              <a:rPr lang="de-DE" sz="1200" b="1" dirty="0">
                <a:solidFill>
                  <a:schemeClr val="tx1"/>
                </a:solidFill>
                <a:latin typeface="Segoe UI "/>
              </a:rPr>
              <a:t>wertvolle Unterstützung </a:t>
            </a:r>
            <a:r>
              <a:rPr lang="de-DE" sz="1200" dirty="0">
                <a:solidFill>
                  <a:schemeClr val="tx1"/>
                </a:solidFill>
                <a:latin typeface="Segoe UI "/>
              </a:rPr>
              <a:t>bei der Erfüllung des Schutzauftrages</a:t>
            </a:r>
            <a:endParaRPr lang="de-DE" sz="1200" b="1" dirty="0">
              <a:solidFill>
                <a:schemeClr val="tx1"/>
              </a:solidFill>
            </a:endParaRPr>
          </a:p>
        </p:txBody>
      </p:sp>
      <p:sp>
        <p:nvSpPr>
          <p:cNvPr id="19" name="Abgerundetes Rechteck 14">
            <a:extLst>
              <a:ext uri="{FF2B5EF4-FFF2-40B4-BE49-F238E27FC236}">
                <a16:creationId xmlns:a16="http://schemas.microsoft.com/office/drawing/2014/main" id="{36C28D62-99BF-41B6-A380-C6C24A2D9791}"/>
              </a:ext>
            </a:extLst>
          </p:cNvPr>
          <p:cNvSpPr/>
          <p:nvPr/>
        </p:nvSpPr>
        <p:spPr>
          <a:xfrm>
            <a:off x="251583" y="2283718"/>
            <a:ext cx="5250405" cy="989340"/>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latin typeface="Segoe UI "/>
              </a:rPr>
              <a:t>…bei </a:t>
            </a:r>
            <a:r>
              <a:rPr lang="de-DE" sz="1200" b="1" dirty="0">
                <a:solidFill>
                  <a:schemeClr val="tx1"/>
                </a:solidFill>
                <a:latin typeface="Segoe UI "/>
              </a:rPr>
              <a:t>Bekanntwerden gewichtiger Anhaltspunkte </a:t>
            </a:r>
            <a:r>
              <a:rPr lang="de-DE" sz="1200" dirty="0">
                <a:solidFill>
                  <a:schemeClr val="tx1"/>
                </a:solidFill>
                <a:latin typeface="Segoe UI "/>
              </a:rPr>
              <a:t>für eine mögliche Kindeswohlgefährdung im häuslichen Umfeld kommt </a:t>
            </a:r>
            <a:r>
              <a:rPr lang="de-DE" sz="1200" b="1" dirty="0">
                <a:solidFill>
                  <a:schemeClr val="tx1"/>
                </a:solidFill>
                <a:latin typeface="Segoe UI "/>
              </a:rPr>
              <a:t>das trägerinterne Kinderschutzverfahren zum Tragen.</a:t>
            </a:r>
          </a:p>
        </p:txBody>
      </p:sp>
      <p:sp>
        <p:nvSpPr>
          <p:cNvPr id="20" name="Abgerundetes Rechteck 14">
            <a:extLst>
              <a:ext uri="{FF2B5EF4-FFF2-40B4-BE49-F238E27FC236}">
                <a16:creationId xmlns:a16="http://schemas.microsoft.com/office/drawing/2014/main" id="{EA7CCE69-C5F1-4E99-BE6F-C673DF73BB0B}"/>
              </a:ext>
            </a:extLst>
          </p:cNvPr>
          <p:cNvSpPr/>
          <p:nvPr/>
        </p:nvSpPr>
        <p:spPr>
          <a:xfrm>
            <a:off x="245404" y="3400217"/>
            <a:ext cx="5256584" cy="989340"/>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latin typeface="Segoe UI "/>
              </a:rPr>
              <a:t>…</a:t>
            </a:r>
            <a:r>
              <a:rPr lang="de-DE" sz="1200" b="1" dirty="0">
                <a:solidFill>
                  <a:schemeClr val="tx1"/>
                </a:solidFill>
                <a:latin typeface="Segoe UI "/>
              </a:rPr>
              <a:t>interne Schnittstelle im Kinderschutz innerhalb der Einrichtung. </a:t>
            </a:r>
            <a:r>
              <a:rPr lang="de-DE" sz="1200" dirty="0">
                <a:solidFill>
                  <a:schemeClr val="tx1"/>
                </a:solidFill>
                <a:latin typeface="Segoe UI "/>
              </a:rPr>
              <a:t>Sie kann von </a:t>
            </a:r>
            <a:r>
              <a:rPr lang="de-DE" sz="1200" b="1" dirty="0">
                <a:solidFill>
                  <a:schemeClr val="tx1"/>
                </a:solidFill>
                <a:latin typeface="Segoe UI "/>
              </a:rPr>
              <a:t>Fachkräften und/ oder Eltern </a:t>
            </a:r>
            <a:r>
              <a:rPr lang="de-DE" sz="1200" dirty="0">
                <a:solidFill>
                  <a:schemeClr val="tx1"/>
                </a:solidFill>
                <a:latin typeface="Segoe UI "/>
              </a:rPr>
              <a:t>als </a:t>
            </a:r>
            <a:r>
              <a:rPr lang="de-DE" sz="1200" b="1" dirty="0">
                <a:solidFill>
                  <a:schemeClr val="tx1"/>
                </a:solidFill>
                <a:latin typeface="Segoe UI "/>
              </a:rPr>
              <a:t>Unterstützung angeboten </a:t>
            </a:r>
            <a:r>
              <a:rPr lang="de-DE" sz="1200" dirty="0">
                <a:solidFill>
                  <a:schemeClr val="tx1"/>
                </a:solidFill>
                <a:latin typeface="Segoe UI "/>
              </a:rPr>
              <a:t>oder </a:t>
            </a:r>
            <a:r>
              <a:rPr lang="de-DE" sz="1200" b="1" dirty="0">
                <a:solidFill>
                  <a:schemeClr val="tx1"/>
                </a:solidFill>
                <a:latin typeface="Segoe UI "/>
              </a:rPr>
              <a:t>hinzugezogenen</a:t>
            </a:r>
            <a:r>
              <a:rPr lang="de-DE" sz="1200" dirty="0">
                <a:solidFill>
                  <a:schemeClr val="tx1"/>
                </a:solidFill>
                <a:latin typeface="Segoe UI "/>
              </a:rPr>
              <a:t> werden, </a:t>
            </a:r>
            <a:r>
              <a:rPr lang="de-DE" sz="1200" b="1" dirty="0">
                <a:solidFill>
                  <a:schemeClr val="tx1"/>
                </a:solidFill>
                <a:latin typeface="Segoe UI "/>
              </a:rPr>
              <a:t>solange das Prinzip der Freiwilligkeit </a:t>
            </a:r>
            <a:r>
              <a:rPr lang="de-DE" sz="1200" dirty="0">
                <a:solidFill>
                  <a:schemeClr val="tx1"/>
                </a:solidFill>
                <a:latin typeface="Segoe UI "/>
              </a:rPr>
              <a:t>gewahrt bleibt. </a:t>
            </a:r>
          </a:p>
        </p:txBody>
      </p:sp>
      <p:sp>
        <p:nvSpPr>
          <p:cNvPr id="21" name="Textfeld 20">
            <a:extLst>
              <a:ext uri="{FF2B5EF4-FFF2-40B4-BE49-F238E27FC236}">
                <a16:creationId xmlns:a16="http://schemas.microsoft.com/office/drawing/2014/main" id="{E99FD108-07AF-4324-A2D5-1C344C556F23}"/>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402132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a:extLst>
              <a:ext uri="{FF2B5EF4-FFF2-40B4-BE49-F238E27FC236}">
                <a16:creationId xmlns:a16="http://schemas.microsoft.com/office/drawing/2014/main" id="{6FABCB02-2B2C-4AE9-82EA-58689E416474}"/>
              </a:ext>
            </a:extLst>
          </p:cNvPr>
          <p:cNvSpPr/>
          <p:nvPr/>
        </p:nvSpPr>
        <p:spPr>
          <a:xfrm>
            <a:off x="7170577" y="2355726"/>
            <a:ext cx="1705356" cy="1881080"/>
          </a:xfrm>
          <a:custGeom>
            <a:avLst/>
            <a:gdLst/>
            <a:ahLst/>
            <a:cxnLst/>
            <a:rect l="l" t="t" r="r" b="b"/>
            <a:pathLst>
              <a:path w="2392679" h="2392679">
                <a:moveTo>
                  <a:pt x="0" y="2392680"/>
                </a:moveTo>
                <a:lnTo>
                  <a:pt x="2392679" y="2392680"/>
                </a:lnTo>
                <a:lnTo>
                  <a:pt x="2392679" y="0"/>
                </a:lnTo>
                <a:lnTo>
                  <a:pt x="0" y="0"/>
                </a:lnTo>
                <a:lnTo>
                  <a:pt x="0" y="2392680"/>
                </a:lnTo>
                <a:close/>
              </a:path>
            </a:pathLst>
          </a:custGeom>
          <a:solidFill>
            <a:schemeClr val="accent3"/>
          </a:solidFill>
          <a:ln>
            <a:solidFill>
              <a:schemeClr val="accent3"/>
            </a:solidFill>
          </a:ln>
        </p:spPr>
        <p:txBody>
          <a:bodyPr wrap="square" lIns="0" tIns="0" rIns="0" bIns="0" rtlCol="0"/>
          <a:lstStyle/>
          <a:p>
            <a:endParaRPr dirty="0"/>
          </a:p>
        </p:txBody>
      </p:sp>
      <p:sp>
        <p:nvSpPr>
          <p:cNvPr id="13" name="object 2">
            <a:extLst>
              <a:ext uri="{FF2B5EF4-FFF2-40B4-BE49-F238E27FC236}">
                <a16:creationId xmlns:a16="http://schemas.microsoft.com/office/drawing/2014/main" id="{0A3FF294-0FF8-4D71-B65D-3C7BE6BE4CC8}"/>
              </a:ext>
            </a:extLst>
          </p:cNvPr>
          <p:cNvSpPr/>
          <p:nvPr/>
        </p:nvSpPr>
        <p:spPr>
          <a:xfrm>
            <a:off x="5921581" y="1143897"/>
            <a:ext cx="1079393" cy="898039"/>
          </a:xfrm>
          <a:custGeom>
            <a:avLst/>
            <a:gdLst/>
            <a:ahLst/>
            <a:cxnLst/>
            <a:rect l="l" t="t" r="r" b="b"/>
            <a:pathLst>
              <a:path w="2392679" h="2392679">
                <a:moveTo>
                  <a:pt x="0" y="2392680"/>
                </a:moveTo>
                <a:lnTo>
                  <a:pt x="2392679" y="2392680"/>
                </a:lnTo>
                <a:lnTo>
                  <a:pt x="2392679" y="0"/>
                </a:lnTo>
                <a:lnTo>
                  <a:pt x="0" y="0"/>
                </a:lnTo>
                <a:lnTo>
                  <a:pt x="0" y="2392680"/>
                </a:lnTo>
                <a:close/>
              </a:path>
            </a:pathLst>
          </a:custGeom>
          <a:solidFill>
            <a:schemeClr val="accent3"/>
          </a:solidFill>
        </p:spPr>
        <p:txBody>
          <a:bodyPr wrap="square" lIns="0" tIns="0" rIns="0" bIns="0" rtlCol="0"/>
          <a:lstStyle/>
          <a:p>
            <a:endParaRPr dirty="0"/>
          </a:p>
        </p:txBody>
      </p:sp>
      <p:sp>
        <p:nvSpPr>
          <p:cNvPr id="2" name="object 2"/>
          <p:cNvSpPr txBox="1">
            <a:spLocks noGrp="1"/>
          </p:cNvSpPr>
          <p:nvPr>
            <p:ph type="title" idx="4294967295"/>
          </p:nvPr>
        </p:nvSpPr>
        <p:spPr>
          <a:xfrm>
            <a:off x="0" y="763588"/>
            <a:ext cx="7004050" cy="355600"/>
          </a:xfrm>
          <a:prstGeom prst="rect">
            <a:avLst/>
          </a:prstGeom>
        </p:spPr>
        <p:txBody>
          <a:bodyPr vert="horz" wrap="square" lIns="0" tIns="9049" rIns="0" bIns="0" rtlCol="0">
            <a:spAutoFit/>
          </a:bodyPr>
          <a:lstStyle/>
          <a:p>
            <a:pPr marL="9525" algn="l">
              <a:lnSpc>
                <a:spcPts val="2963"/>
              </a:lnSpc>
              <a:spcBef>
                <a:spcPts val="71"/>
              </a:spcBef>
            </a:pPr>
            <a:r>
              <a:rPr lang="de-DE" sz="2000" b="1" spc="-4" dirty="0">
                <a:latin typeface="Segoe UI "/>
              </a:rPr>
              <a:t>Fröbel-Orientierungsrahmen - Kinderschutz</a:t>
            </a:r>
            <a:endParaRPr sz="2000" b="1" dirty="0">
              <a:latin typeface="Segoe UI "/>
            </a:endParaRPr>
          </a:p>
        </p:txBody>
      </p:sp>
      <p:pic>
        <p:nvPicPr>
          <p:cNvPr id="15" name="Grafik 14">
            <a:extLst>
              <a:ext uri="{FF2B5EF4-FFF2-40B4-BE49-F238E27FC236}">
                <a16:creationId xmlns:a16="http://schemas.microsoft.com/office/drawing/2014/main" id="{6D6CD25C-3167-4066-A6A5-615AE60ED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974" y="119027"/>
            <a:ext cx="619852" cy="619852"/>
          </a:xfrm>
          <a:prstGeom prst="rect">
            <a:avLst/>
          </a:prstGeom>
        </p:spPr>
      </p:pic>
      <p:pic>
        <p:nvPicPr>
          <p:cNvPr id="10" name="Picture 2">
            <a:extLst>
              <a:ext uri="{FF2B5EF4-FFF2-40B4-BE49-F238E27FC236}">
                <a16:creationId xmlns:a16="http://schemas.microsoft.com/office/drawing/2014/main" id="{04B185C8-F0FE-468F-A571-A671419E2F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8" name="Abgerundetes Rechteck 14">
            <a:extLst>
              <a:ext uri="{FF2B5EF4-FFF2-40B4-BE49-F238E27FC236}">
                <a16:creationId xmlns:a16="http://schemas.microsoft.com/office/drawing/2014/main" id="{AA1B759A-E491-43EB-85A6-CE5B1F4C5A3A}"/>
              </a:ext>
            </a:extLst>
          </p:cNvPr>
          <p:cNvSpPr/>
          <p:nvPr/>
        </p:nvSpPr>
        <p:spPr>
          <a:xfrm>
            <a:off x="323528" y="1491631"/>
            <a:ext cx="5328530" cy="1080119"/>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latin typeface="Segoe UI "/>
              </a:rPr>
              <a:t>… stellt den </a:t>
            </a:r>
            <a:r>
              <a:rPr lang="de-DE" sz="1200" b="1" dirty="0">
                <a:solidFill>
                  <a:schemeClr val="tx1"/>
                </a:solidFill>
                <a:latin typeface="Segoe UI "/>
              </a:rPr>
              <a:t>Kontakt zu Ämtern</a:t>
            </a:r>
            <a:r>
              <a:rPr lang="de-DE" sz="1200" dirty="0">
                <a:solidFill>
                  <a:schemeClr val="tx1"/>
                </a:solidFill>
                <a:latin typeface="Segoe UI "/>
              </a:rPr>
              <a:t>, insbesondere zu den </a:t>
            </a:r>
            <a:r>
              <a:rPr lang="de-DE" sz="1200" b="1" dirty="0">
                <a:solidFill>
                  <a:schemeClr val="tx1"/>
                </a:solidFill>
                <a:latin typeface="Segoe UI "/>
              </a:rPr>
              <a:t>allgemeinen sozialpädagogischen Diensten (den sog. Jugendämtern)</a:t>
            </a:r>
            <a:r>
              <a:rPr lang="de-DE" sz="1200" dirty="0">
                <a:solidFill>
                  <a:schemeClr val="tx1"/>
                </a:solidFill>
                <a:latin typeface="Segoe UI "/>
              </a:rPr>
              <a:t> herstellen und </a:t>
            </a:r>
            <a:r>
              <a:rPr lang="de-DE" sz="1200" b="1" dirty="0">
                <a:solidFill>
                  <a:schemeClr val="tx1"/>
                </a:solidFill>
                <a:latin typeface="Segoe UI "/>
              </a:rPr>
              <a:t>auch Begleitung von Eltern/ Familien z.B. im Hilfeplanverfahren </a:t>
            </a:r>
            <a:r>
              <a:rPr lang="de-DE" sz="1200" dirty="0">
                <a:solidFill>
                  <a:schemeClr val="tx1"/>
                </a:solidFill>
                <a:latin typeface="Segoe UI "/>
              </a:rPr>
              <a:t>anbieten.</a:t>
            </a:r>
          </a:p>
          <a:p>
            <a:endParaRPr lang="de-DE" sz="1200" b="1" dirty="0">
              <a:solidFill>
                <a:schemeClr val="tx1"/>
              </a:solidFill>
            </a:endParaRPr>
          </a:p>
        </p:txBody>
      </p:sp>
      <p:sp>
        <p:nvSpPr>
          <p:cNvPr id="19" name="Abgerundetes Rechteck 14">
            <a:extLst>
              <a:ext uri="{FF2B5EF4-FFF2-40B4-BE49-F238E27FC236}">
                <a16:creationId xmlns:a16="http://schemas.microsoft.com/office/drawing/2014/main" id="{36C28D62-99BF-41B6-A380-C6C24A2D9791}"/>
              </a:ext>
            </a:extLst>
          </p:cNvPr>
          <p:cNvSpPr/>
          <p:nvPr/>
        </p:nvSpPr>
        <p:spPr>
          <a:xfrm>
            <a:off x="323528" y="2780676"/>
            <a:ext cx="5328530" cy="1080119"/>
          </a:xfrm>
          <a:prstGeom prst="roundRect">
            <a:avLst/>
          </a:prstGeom>
          <a:solidFill>
            <a:schemeClr val="bg1"/>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200" dirty="0">
                <a:solidFill>
                  <a:schemeClr val="tx1"/>
                </a:solidFill>
                <a:latin typeface="Segoe UI "/>
              </a:rPr>
              <a:t>…</a:t>
            </a:r>
            <a:r>
              <a:rPr lang="de-DE" sz="1200" b="1" dirty="0">
                <a:solidFill>
                  <a:schemeClr val="tx1"/>
                </a:solidFill>
                <a:latin typeface="Segoe UI "/>
              </a:rPr>
              <a:t> Kita-Sozialarbeit wirkt in</a:t>
            </a:r>
            <a:r>
              <a:rPr lang="de-DE" sz="1200" dirty="0">
                <a:solidFill>
                  <a:schemeClr val="tx1"/>
                </a:solidFill>
                <a:latin typeface="Segoe UI "/>
              </a:rPr>
              <a:t> Kinderschutzfällen mit – es  </a:t>
            </a:r>
            <a:r>
              <a:rPr lang="de-DE" sz="1200" b="1" dirty="0">
                <a:solidFill>
                  <a:schemeClr val="tx1"/>
                </a:solidFill>
                <a:latin typeface="Segoe UI "/>
              </a:rPr>
              <a:t>erfolgt keine  Übernahme der Fallführung</a:t>
            </a:r>
            <a:r>
              <a:rPr lang="de-DE" sz="1200" dirty="0">
                <a:solidFill>
                  <a:schemeClr val="tx1"/>
                </a:solidFill>
                <a:latin typeface="Segoe UI "/>
              </a:rPr>
              <a:t> in Fällen von möglicher Kindeswohlgefährdung</a:t>
            </a:r>
            <a:endParaRPr lang="de-DE" sz="1200" b="1" dirty="0">
              <a:solidFill>
                <a:schemeClr val="tx1"/>
              </a:solidFill>
              <a:latin typeface="Segoe UI "/>
            </a:endParaRPr>
          </a:p>
        </p:txBody>
      </p:sp>
      <p:pic>
        <p:nvPicPr>
          <p:cNvPr id="12" name="Grafik 11">
            <a:extLst>
              <a:ext uri="{FF2B5EF4-FFF2-40B4-BE49-F238E27FC236}">
                <a16:creationId xmlns:a16="http://schemas.microsoft.com/office/drawing/2014/main" id="{82FB06B7-A72E-438A-AB9E-6120BAC87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1507" y="1241863"/>
            <a:ext cx="2400219" cy="1600146"/>
          </a:xfrm>
          <a:prstGeom prst="rect">
            <a:avLst/>
          </a:prstGeom>
        </p:spPr>
      </p:pic>
      <p:sp>
        <p:nvSpPr>
          <p:cNvPr id="16" name="Textfeld 15">
            <a:extLst>
              <a:ext uri="{FF2B5EF4-FFF2-40B4-BE49-F238E27FC236}">
                <a16:creationId xmlns:a16="http://schemas.microsoft.com/office/drawing/2014/main" id="{F15799BA-85DB-4551-8CA0-17BA2567BE4F}"/>
              </a:ext>
            </a:extLst>
          </p:cNvPr>
          <p:cNvSpPr txBox="1"/>
          <p:nvPr/>
        </p:nvSpPr>
        <p:spPr>
          <a:xfrm>
            <a:off x="2178161" y="4587974"/>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pic>
        <p:nvPicPr>
          <p:cNvPr id="17" name="Grafik 16">
            <a:extLst>
              <a:ext uri="{FF2B5EF4-FFF2-40B4-BE49-F238E27FC236}">
                <a16:creationId xmlns:a16="http://schemas.microsoft.com/office/drawing/2014/main" id="{5032E0D4-BF1F-4BFE-86D3-8C3AA7D32D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0427" y="2589672"/>
            <a:ext cx="2181299" cy="1450565"/>
          </a:xfrm>
          <a:prstGeom prst="rect">
            <a:avLst/>
          </a:prstGeom>
        </p:spPr>
      </p:pic>
    </p:spTree>
    <p:extLst>
      <p:ext uri="{BB962C8B-B14F-4D97-AF65-F5344CB8AC3E}">
        <p14:creationId xmlns:p14="http://schemas.microsoft.com/office/powerpoint/2010/main" val="39204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E8360-3ADD-49EC-85B3-30A364A450F1}"/>
              </a:ext>
            </a:extLst>
          </p:cNvPr>
          <p:cNvSpPr>
            <a:spLocks noGrp="1"/>
          </p:cNvSpPr>
          <p:nvPr>
            <p:ph type="title" idx="4294967295"/>
          </p:nvPr>
        </p:nvSpPr>
        <p:spPr>
          <a:xfrm>
            <a:off x="0" y="819150"/>
            <a:ext cx="8045450" cy="792163"/>
          </a:xfrm>
        </p:spPr>
        <p:txBody>
          <a:bodyPr/>
          <a:lstStyle/>
          <a:p>
            <a:pPr algn="l"/>
            <a:r>
              <a:rPr lang="de-DE" sz="2000" b="1" dirty="0" err="1">
                <a:latin typeface="Segoe UI "/>
              </a:rPr>
              <a:t>Mentimeter</a:t>
            </a:r>
            <a:r>
              <a:rPr lang="de-DE" sz="2000" b="1" dirty="0">
                <a:latin typeface="Segoe UI "/>
              </a:rPr>
              <a:t> – Abfrage</a:t>
            </a:r>
            <a:br>
              <a:rPr lang="de-DE" dirty="0"/>
            </a:br>
            <a:br>
              <a:rPr lang="de-DE" dirty="0"/>
            </a:br>
            <a:br>
              <a:rPr lang="de-DE" dirty="0"/>
            </a:br>
            <a:br>
              <a:rPr lang="de-DE" dirty="0"/>
            </a:br>
            <a:br>
              <a:rPr lang="de-DE" dirty="0"/>
            </a:br>
            <a:endParaRPr lang="de-DE" dirty="0"/>
          </a:p>
        </p:txBody>
      </p:sp>
      <p:sp>
        <p:nvSpPr>
          <p:cNvPr id="7" name="Rechteck 6">
            <a:extLst>
              <a:ext uri="{FF2B5EF4-FFF2-40B4-BE49-F238E27FC236}">
                <a16:creationId xmlns:a16="http://schemas.microsoft.com/office/drawing/2014/main" id="{6F556718-6CD3-44EA-946D-38606C8DAA6B}"/>
              </a:ext>
            </a:extLst>
          </p:cNvPr>
          <p:cNvSpPr/>
          <p:nvPr/>
        </p:nvSpPr>
        <p:spPr>
          <a:xfrm>
            <a:off x="3279283" y="2180381"/>
            <a:ext cx="5539526" cy="1177245"/>
          </a:xfrm>
          <a:prstGeom prst="rect">
            <a:avLst/>
          </a:prstGeom>
          <a:ln w="57150">
            <a:solidFill>
              <a:srgbClr val="AAD000"/>
            </a:solidFill>
          </a:ln>
        </p:spPr>
        <p:txBody>
          <a:bodyPr wrap="square">
            <a:spAutoFit/>
          </a:bodyPr>
          <a:lstStyle/>
          <a:p>
            <a:pPr algn="ctr"/>
            <a:endParaRPr lang="de-DE" sz="1200" dirty="0">
              <a:latin typeface="Segoe UI "/>
            </a:endParaRPr>
          </a:p>
          <a:p>
            <a:pPr algn="ctr"/>
            <a:r>
              <a:rPr lang="de-DE" sz="2400" dirty="0">
                <a:latin typeface="Segoe UI "/>
              </a:rPr>
              <a:t>Welche Gelingens-Faktoren und welche Stolpersteine gibt es möglicherweise?</a:t>
            </a:r>
          </a:p>
          <a:p>
            <a:pPr algn="ctr"/>
            <a:endParaRPr lang="de-DE" sz="1050" dirty="0">
              <a:latin typeface="Segoe UI "/>
            </a:endParaRPr>
          </a:p>
        </p:txBody>
      </p:sp>
      <p:pic>
        <p:nvPicPr>
          <p:cNvPr id="3" name="Grafik 2">
            <a:extLst>
              <a:ext uri="{FF2B5EF4-FFF2-40B4-BE49-F238E27FC236}">
                <a16:creationId xmlns:a16="http://schemas.microsoft.com/office/drawing/2014/main" id="{AD14738D-4E80-4CA0-A4C8-0C9C8A4FA7BD}"/>
              </a:ext>
            </a:extLst>
          </p:cNvPr>
          <p:cNvPicPr>
            <a:picLocks noChangeAspect="1"/>
          </p:cNvPicPr>
          <p:nvPr/>
        </p:nvPicPr>
        <p:blipFill rotWithShape="1">
          <a:blip r:embed="rId3"/>
          <a:srcRect l="13350" t="61522" r="75684" b="22368"/>
          <a:stretch/>
        </p:blipFill>
        <p:spPr>
          <a:xfrm>
            <a:off x="388151" y="1729465"/>
            <a:ext cx="1930676" cy="1890955"/>
          </a:xfrm>
          <a:prstGeom prst="rect">
            <a:avLst/>
          </a:prstGeom>
        </p:spPr>
      </p:pic>
      <p:pic>
        <p:nvPicPr>
          <p:cNvPr id="6" name="Picture 2">
            <a:extLst>
              <a:ext uri="{FF2B5EF4-FFF2-40B4-BE49-F238E27FC236}">
                <a16:creationId xmlns:a16="http://schemas.microsoft.com/office/drawing/2014/main" id="{91E0EF6F-F26C-4B22-8BDB-01AE5A3DEB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5362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257175" y="909638"/>
            <a:ext cx="8886825" cy="663575"/>
          </a:xfrm>
          <a:prstGeom prst="rect">
            <a:avLst/>
          </a:prstGeom>
        </p:spPr>
        <p:txBody>
          <a:bodyPr vert="horz" wrap="square" lIns="0" tIns="9049" rIns="0" bIns="0" rtlCol="0">
            <a:spAutoFit/>
          </a:bodyPr>
          <a:lstStyle/>
          <a:p>
            <a:pPr marL="9525" algn="l">
              <a:lnSpc>
                <a:spcPts val="2963"/>
              </a:lnSpc>
              <a:spcBef>
                <a:spcPts val="71"/>
              </a:spcBef>
            </a:pPr>
            <a:r>
              <a:rPr lang="de-DE" sz="2000" b="1" spc="-4" dirty="0">
                <a:latin typeface="Segoe UI "/>
              </a:rPr>
              <a:t>Fröbel-Orientierungsrahmen – </a:t>
            </a:r>
            <a:r>
              <a:rPr lang="de-DE" sz="2000" b="1" spc="-8" dirty="0">
                <a:latin typeface="Segoe UI "/>
              </a:rPr>
              <a:t>Qualitätssicherung</a:t>
            </a:r>
            <a:endParaRPr sz="2000" b="1" spc="-8" dirty="0">
              <a:latin typeface="Segoe UI "/>
            </a:endParaRPr>
          </a:p>
          <a:p>
            <a:pPr marL="9525">
              <a:lnSpc>
                <a:spcPts val="2063"/>
              </a:lnSpc>
            </a:pPr>
            <a:r>
              <a:rPr lang="de-DE" sz="1800" spc="-8" dirty="0">
                <a:solidFill>
                  <a:srgbClr val="007669"/>
                </a:solidFill>
              </a:rPr>
              <a:t> </a:t>
            </a:r>
            <a:endParaRPr sz="1800" dirty="0"/>
          </a:p>
        </p:txBody>
      </p:sp>
      <p:sp>
        <p:nvSpPr>
          <p:cNvPr id="3" name="object 3"/>
          <p:cNvSpPr txBox="1"/>
          <p:nvPr/>
        </p:nvSpPr>
        <p:spPr>
          <a:xfrm>
            <a:off x="897450" y="1602744"/>
            <a:ext cx="6599147" cy="1640353"/>
          </a:xfrm>
          <a:prstGeom prst="rect">
            <a:avLst/>
          </a:prstGeom>
        </p:spPr>
        <p:txBody>
          <a:bodyPr vert="horz" wrap="square" lIns="0" tIns="9049" rIns="0" bIns="0" rtlCol="0">
            <a:spAutoFit/>
          </a:bodyPr>
          <a:lstStyle/>
          <a:p>
            <a:pPr algn="ctr"/>
            <a:r>
              <a:rPr lang="de-DE" sz="1400" dirty="0">
                <a:latin typeface="Segoe UI "/>
              </a:rPr>
              <a:t>Kita-Sozialarbeit ist in ein Netz von Beratung und Unterstützung innerhalb unserer Trägerstruktur eingebunden. </a:t>
            </a:r>
          </a:p>
          <a:p>
            <a:pPr algn="ctr"/>
            <a:endParaRPr lang="de-DE" sz="1400" dirty="0">
              <a:latin typeface="Segoe UI "/>
            </a:endParaRPr>
          </a:p>
          <a:p>
            <a:pPr algn="ctr"/>
            <a:r>
              <a:rPr lang="de-DE" sz="1400" dirty="0">
                <a:latin typeface="Segoe UI "/>
              </a:rPr>
              <a:t>Die Zuständigkeit für die fachlich-inhaltliche Begleitung und Beratung der Kita-Sozialarbeiter*innen liegt bei der Abteilung Familienbildung. </a:t>
            </a:r>
          </a:p>
          <a:p>
            <a:endParaRPr lang="de-DE" dirty="0"/>
          </a:p>
          <a:p>
            <a:pPr marL="209550" marR="3810" indent="-200501">
              <a:spcBef>
                <a:spcPts val="900"/>
              </a:spcBef>
              <a:buFont typeface="Arial"/>
              <a:buChar char="•"/>
              <a:tabLst>
                <a:tab pos="209550" algn="l"/>
                <a:tab pos="210026" algn="l"/>
              </a:tabLst>
            </a:pPr>
            <a:endParaRPr sz="1050" dirty="0">
              <a:latin typeface="Segoe UI"/>
              <a:cs typeface="Segoe UI"/>
            </a:endParaRPr>
          </a:p>
        </p:txBody>
      </p:sp>
      <p:pic>
        <p:nvPicPr>
          <p:cNvPr id="6" name="Grafik 5" descr="C:\Users\U.Rubruck\AppData\Local\Packages\Microsoft.Windows.Photos_8wekyb3d8bbwe\TempState\ShareServiceTempFolder\Unbenannt2.jpeg">
            <a:extLst>
              <a:ext uri="{FF2B5EF4-FFF2-40B4-BE49-F238E27FC236}">
                <a16:creationId xmlns:a16="http://schemas.microsoft.com/office/drawing/2014/main" id="{52A81E26-D0A4-46EC-98F8-B74213D45FA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1770125">
            <a:off x="7671951" y="1301462"/>
            <a:ext cx="970173" cy="850113"/>
          </a:xfrm>
          <a:prstGeom prst="rect">
            <a:avLst/>
          </a:prstGeom>
          <a:noFill/>
          <a:ln>
            <a:noFill/>
          </a:ln>
        </p:spPr>
      </p:pic>
      <p:graphicFrame>
        <p:nvGraphicFramePr>
          <p:cNvPr id="7" name="object 4">
            <a:extLst>
              <a:ext uri="{FF2B5EF4-FFF2-40B4-BE49-F238E27FC236}">
                <a16:creationId xmlns:a16="http://schemas.microsoft.com/office/drawing/2014/main" id="{8BCB3441-C63C-4D5D-87E3-05187A5ABFE9}"/>
              </a:ext>
            </a:extLst>
          </p:cNvPr>
          <p:cNvGraphicFramePr>
            <a:graphicFrameLocks noGrp="1"/>
          </p:cNvGraphicFramePr>
          <p:nvPr/>
        </p:nvGraphicFramePr>
        <p:xfrm>
          <a:off x="2614716" y="3147814"/>
          <a:ext cx="2969243" cy="1243900"/>
        </p:xfrm>
        <a:graphic>
          <a:graphicData uri="http://schemas.openxmlformats.org/drawingml/2006/table">
            <a:tbl>
              <a:tblPr firstRow="1" bandRow="1">
                <a:tableStyleId>{2D5ABB26-0587-4C30-8999-92F81FD0307C}</a:tableStyleId>
              </a:tblPr>
              <a:tblGrid>
                <a:gridCol w="910892">
                  <a:extLst>
                    <a:ext uri="{9D8B030D-6E8A-4147-A177-3AD203B41FA5}">
                      <a16:colId xmlns:a16="http://schemas.microsoft.com/office/drawing/2014/main" val="20000"/>
                    </a:ext>
                  </a:extLst>
                </a:gridCol>
                <a:gridCol w="2058351">
                  <a:extLst>
                    <a:ext uri="{9D8B030D-6E8A-4147-A177-3AD203B41FA5}">
                      <a16:colId xmlns:a16="http://schemas.microsoft.com/office/drawing/2014/main" val="20001"/>
                    </a:ext>
                  </a:extLst>
                </a:gridCol>
              </a:tblGrid>
              <a:tr h="417605">
                <a:tc>
                  <a:txBody>
                    <a:bodyPr/>
                    <a:lstStyle/>
                    <a:p>
                      <a:pPr marL="92075" marR="324485">
                        <a:lnSpc>
                          <a:spcPct val="100000"/>
                        </a:lnSpc>
                        <a:spcBef>
                          <a:spcPts val="330"/>
                        </a:spcBef>
                      </a:pPr>
                      <a:r>
                        <a:rPr sz="1100" b="1" dirty="0">
                          <a:solidFill>
                            <a:srgbClr val="FFFFFF"/>
                          </a:solidFill>
                          <a:latin typeface="Segoe UI"/>
                          <a:cs typeface="Segoe UI"/>
                        </a:rPr>
                        <a:t>Fröbel-  </a:t>
                      </a:r>
                      <a:r>
                        <a:rPr sz="1100" b="1" spc="-5" dirty="0">
                          <a:solidFill>
                            <a:srgbClr val="FFFFFF"/>
                          </a:solidFill>
                          <a:latin typeface="Segoe UI"/>
                          <a:cs typeface="Segoe UI"/>
                        </a:rPr>
                        <a:t>Berei</a:t>
                      </a:r>
                      <a:r>
                        <a:rPr sz="1100" b="1" dirty="0">
                          <a:solidFill>
                            <a:srgbClr val="FFFFFF"/>
                          </a:solidFill>
                          <a:latin typeface="Segoe UI"/>
                          <a:cs typeface="Segoe UI"/>
                        </a:rPr>
                        <a:t>ch</a:t>
                      </a:r>
                      <a:endParaRPr sz="1100">
                        <a:latin typeface="Segoe UI"/>
                        <a:cs typeface="Segoe UI"/>
                      </a:endParaRPr>
                    </a:p>
                  </a:txBody>
                  <a:tcPr marL="0" marR="0" marT="31433" marB="0">
                    <a:solidFill>
                      <a:srgbClr val="004942"/>
                    </a:solidFill>
                  </a:tcPr>
                </a:tc>
                <a:tc>
                  <a:txBody>
                    <a:bodyPr/>
                    <a:lstStyle/>
                    <a:p>
                      <a:pPr marL="92075" marR="615950">
                        <a:lnSpc>
                          <a:spcPct val="100000"/>
                        </a:lnSpc>
                        <a:spcBef>
                          <a:spcPts val="330"/>
                        </a:spcBef>
                      </a:pPr>
                      <a:r>
                        <a:rPr sz="1100" b="1" spc="-5" dirty="0">
                          <a:solidFill>
                            <a:srgbClr val="FFFFFF"/>
                          </a:solidFill>
                          <a:latin typeface="Segoe UI"/>
                          <a:cs typeface="Segoe UI"/>
                        </a:rPr>
                        <a:t>An</a:t>
                      </a:r>
                      <a:r>
                        <a:rPr sz="1100" b="1" spc="-10" dirty="0">
                          <a:solidFill>
                            <a:srgbClr val="FFFFFF"/>
                          </a:solidFill>
                          <a:latin typeface="Segoe UI"/>
                          <a:cs typeface="Segoe UI"/>
                        </a:rPr>
                        <a:t>s</a:t>
                      </a:r>
                      <a:r>
                        <a:rPr sz="1100" b="1" dirty="0">
                          <a:solidFill>
                            <a:srgbClr val="FFFFFF"/>
                          </a:solidFill>
                          <a:latin typeface="Segoe UI"/>
                          <a:cs typeface="Segoe UI"/>
                        </a:rPr>
                        <a:t>pre</a:t>
                      </a:r>
                      <a:r>
                        <a:rPr sz="1100" b="1" spc="-10" dirty="0">
                          <a:solidFill>
                            <a:srgbClr val="FFFFFF"/>
                          </a:solidFill>
                          <a:latin typeface="Segoe UI"/>
                          <a:cs typeface="Segoe UI"/>
                        </a:rPr>
                        <a:t>chp</a:t>
                      </a:r>
                      <a:r>
                        <a:rPr sz="1100" b="1" spc="-5" dirty="0">
                          <a:solidFill>
                            <a:srgbClr val="FFFFFF"/>
                          </a:solidFill>
                          <a:latin typeface="Segoe UI"/>
                          <a:cs typeface="Segoe UI"/>
                        </a:rPr>
                        <a:t>a</a:t>
                      </a:r>
                      <a:r>
                        <a:rPr sz="1100" b="1" spc="40" dirty="0">
                          <a:solidFill>
                            <a:srgbClr val="FFFFFF"/>
                          </a:solidFill>
                          <a:latin typeface="Segoe UI"/>
                          <a:cs typeface="Segoe UI"/>
                        </a:rPr>
                        <a:t>r</a:t>
                      </a:r>
                      <a:r>
                        <a:rPr sz="1100" b="1" dirty="0">
                          <a:solidFill>
                            <a:srgbClr val="FFFFFF"/>
                          </a:solidFill>
                          <a:latin typeface="Segoe UI"/>
                          <a:cs typeface="Segoe UI"/>
                        </a:rPr>
                        <a:t>tner</a:t>
                      </a:r>
                      <a:r>
                        <a:rPr sz="1100" b="1" spc="-5" dirty="0">
                          <a:solidFill>
                            <a:srgbClr val="FFFFFF"/>
                          </a:solidFill>
                          <a:latin typeface="Segoe UI"/>
                          <a:cs typeface="Segoe UI"/>
                        </a:rPr>
                        <a:t>*</a:t>
                      </a:r>
                      <a:r>
                        <a:rPr sz="1100" b="1" spc="-10" dirty="0">
                          <a:solidFill>
                            <a:srgbClr val="FFFFFF"/>
                          </a:solidFill>
                          <a:latin typeface="Segoe UI"/>
                          <a:cs typeface="Segoe UI"/>
                        </a:rPr>
                        <a:t>i</a:t>
                      </a:r>
                      <a:r>
                        <a:rPr sz="1100" b="1" dirty="0">
                          <a:solidFill>
                            <a:srgbClr val="FFFFFF"/>
                          </a:solidFill>
                          <a:latin typeface="Segoe UI"/>
                          <a:cs typeface="Segoe UI"/>
                        </a:rPr>
                        <a:t>n  </a:t>
                      </a:r>
                      <a:r>
                        <a:rPr sz="1100" b="1" spc="-5" dirty="0">
                          <a:solidFill>
                            <a:srgbClr val="FFFFFF"/>
                          </a:solidFill>
                          <a:latin typeface="Segoe UI"/>
                          <a:cs typeface="Segoe UI"/>
                        </a:rPr>
                        <a:t>in der Abteilung</a:t>
                      </a:r>
                      <a:endParaRPr sz="1100" dirty="0">
                        <a:latin typeface="Segoe UI"/>
                        <a:cs typeface="Segoe UI"/>
                      </a:endParaRPr>
                    </a:p>
                  </a:txBody>
                  <a:tcPr marL="0" marR="0" marT="31433" marB="0">
                    <a:solidFill>
                      <a:srgbClr val="004942"/>
                    </a:solidFill>
                  </a:tcPr>
                </a:tc>
                <a:extLst>
                  <a:ext uri="{0D108BD9-81ED-4DB2-BD59-A6C34878D82A}">
                    <a16:rowId xmlns:a16="http://schemas.microsoft.com/office/drawing/2014/main" val="10000"/>
                  </a:ext>
                </a:extLst>
              </a:tr>
              <a:tr h="191657">
                <a:tc>
                  <a:txBody>
                    <a:bodyPr/>
                    <a:lstStyle/>
                    <a:p>
                      <a:pPr marL="7620">
                        <a:lnSpc>
                          <a:spcPct val="100000"/>
                        </a:lnSpc>
                        <a:spcBef>
                          <a:spcPts val="390"/>
                        </a:spcBef>
                      </a:pPr>
                      <a:r>
                        <a:rPr sz="1100" spc="-5" dirty="0">
                          <a:latin typeface="Segoe UI"/>
                          <a:cs typeface="Segoe UI"/>
                        </a:rPr>
                        <a:t>Berlin</a:t>
                      </a:r>
                      <a:endParaRPr sz="1100">
                        <a:latin typeface="Segoe UI"/>
                        <a:cs typeface="Segoe UI"/>
                      </a:endParaRPr>
                    </a:p>
                  </a:txBody>
                  <a:tcPr marL="0" marR="0" marT="37148" marB="0">
                    <a:lnB w="6350">
                      <a:solidFill>
                        <a:srgbClr val="004942"/>
                      </a:solidFill>
                      <a:prstDash val="solid"/>
                    </a:lnB>
                    <a:solidFill>
                      <a:srgbClr val="AAD000"/>
                    </a:solidFill>
                  </a:tcPr>
                </a:tc>
                <a:tc>
                  <a:txBody>
                    <a:bodyPr/>
                    <a:lstStyle/>
                    <a:p>
                      <a:pPr marL="7620">
                        <a:lnSpc>
                          <a:spcPct val="100000"/>
                        </a:lnSpc>
                        <a:spcBef>
                          <a:spcPts val="390"/>
                        </a:spcBef>
                      </a:pPr>
                      <a:r>
                        <a:rPr sz="1100" dirty="0">
                          <a:latin typeface="Segoe UI"/>
                          <a:cs typeface="Segoe UI"/>
                        </a:rPr>
                        <a:t>Robert</a:t>
                      </a:r>
                      <a:r>
                        <a:rPr sz="1100" spc="-15" dirty="0">
                          <a:latin typeface="Segoe UI"/>
                          <a:cs typeface="Segoe UI"/>
                        </a:rPr>
                        <a:t> </a:t>
                      </a:r>
                      <a:r>
                        <a:rPr sz="1100" spc="5" dirty="0">
                          <a:latin typeface="Segoe UI"/>
                          <a:cs typeface="Segoe UI"/>
                        </a:rPr>
                        <a:t>Gärtner</a:t>
                      </a:r>
                      <a:endParaRPr sz="1100" dirty="0">
                        <a:latin typeface="Segoe UI"/>
                        <a:cs typeface="Segoe UI"/>
                      </a:endParaRPr>
                    </a:p>
                  </a:txBody>
                  <a:tcPr marL="0" marR="0" marT="37148" marB="0">
                    <a:lnB w="6350">
                      <a:solidFill>
                        <a:srgbClr val="004942"/>
                      </a:solidFill>
                      <a:prstDash val="solid"/>
                    </a:lnB>
                    <a:solidFill>
                      <a:srgbClr val="F4FFC3"/>
                    </a:solidFill>
                  </a:tcPr>
                </a:tc>
                <a:extLst>
                  <a:ext uri="{0D108BD9-81ED-4DB2-BD59-A6C34878D82A}">
                    <a16:rowId xmlns:a16="http://schemas.microsoft.com/office/drawing/2014/main" val="10001"/>
                  </a:ext>
                </a:extLst>
              </a:tr>
              <a:tr h="193885">
                <a:tc>
                  <a:txBody>
                    <a:bodyPr/>
                    <a:lstStyle/>
                    <a:p>
                      <a:pPr marL="7620">
                        <a:lnSpc>
                          <a:spcPct val="100000"/>
                        </a:lnSpc>
                        <a:spcBef>
                          <a:spcPts val="415"/>
                        </a:spcBef>
                      </a:pPr>
                      <a:r>
                        <a:rPr sz="1100" dirty="0">
                          <a:latin typeface="Segoe UI"/>
                          <a:cs typeface="Segoe UI"/>
                        </a:rPr>
                        <a:t>Mitte</a:t>
                      </a:r>
                      <a:endParaRPr sz="1100">
                        <a:latin typeface="Segoe UI"/>
                        <a:cs typeface="Segoe UI"/>
                      </a:endParaRPr>
                    </a:p>
                  </a:txBody>
                  <a:tcPr marL="0" marR="0" marT="39529" marB="0">
                    <a:lnT w="6350">
                      <a:solidFill>
                        <a:srgbClr val="004942"/>
                      </a:solidFill>
                      <a:prstDash val="solid"/>
                    </a:lnT>
                    <a:lnB w="6350">
                      <a:solidFill>
                        <a:srgbClr val="004942"/>
                      </a:solidFill>
                      <a:prstDash val="solid"/>
                    </a:lnB>
                    <a:solidFill>
                      <a:srgbClr val="AAD000"/>
                    </a:solidFill>
                  </a:tcPr>
                </a:tc>
                <a:tc>
                  <a:txBody>
                    <a:bodyPr/>
                    <a:lstStyle/>
                    <a:p>
                      <a:pPr marL="7620">
                        <a:lnSpc>
                          <a:spcPct val="100000"/>
                        </a:lnSpc>
                        <a:spcBef>
                          <a:spcPts val="415"/>
                        </a:spcBef>
                      </a:pPr>
                      <a:r>
                        <a:rPr sz="1100" dirty="0">
                          <a:latin typeface="Segoe UI"/>
                          <a:cs typeface="Segoe UI"/>
                        </a:rPr>
                        <a:t>nach</a:t>
                      </a:r>
                      <a:r>
                        <a:rPr sz="1100" spc="-20" dirty="0">
                          <a:latin typeface="Segoe UI"/>
                          <a:cs typeface="Segoe UI"/>
                        </a:rPr>
                        <a:t> </a:t>
                      </a:r>
                      <a:r>
                        <a:rPr sz="1100" dirty="0">
                          <a:latin typeface="Segoe UI"/>
                          <a:cs typeface="Segoe UI"/>
                        </a:rPr>
                        <a:t>Anfrage</a:t>
                      </a:r>
                      <a:endParaRPr sz="1100">
                        <a:latin typeface="Segoe UI"/>
                        <a:cs typeface="Segoe UI"/>
                      </a:endParaRPr>
                    </a:p>
                  </a:txBody>
                  <a:tcPr marL="0" marR="0" marT="39529" marB="0">
                    <a:lnT w="6350">
                      <a:solidFill>
                        <a:srgbClr val="004942"/>
                      </a:solidFill>
                      <a:prstDash val="solid"/>
                    </a:lnT>
                    <a:lnB w="6350">
                      <a:solidFill>
                        <a:srgbClr val="004942"/>
                      </a:solidFill>
                      <a:prstDash val="solid"/>
                    </a:lnB>
                    <a:solidFill>
                      <a:srgbClr val="F4FFC3"/>
                    </a:solidFill>
                  </a:tcPr>
                </a:tc>
                <a:extLst>
                  <a:ext uri="{0D108BD9-81ED-4DB2-BD59-A6C34878D82A}">
                    <a16:rowId xmlns:a16="http://schemas.microsoft.com/office/drawing/2014/main" val="10002"/>
                  </a:ext>
                </a:extLst>
              </a:tr>
              <a:tr h="193885">
                <a:tc>
                  <a:txBody>
                    <a:bodyPr/>
                    <a:lstStyle/>
                    <a:p>
                      <a:pPr marL="7620">
                        <a:lnSpc>
                          <a:spcPct val="100000"/>
                        </a:lnSpc>
                        <a:spcBef>
                          <a:spcPts val="415"/>
                        </a:spcBef>
                      </a:pPr>
                      <a:r>
                        <a:rPr sz="1100" dirty="0">
                          <a:latin typeface="Segoe UI"/>
                          <a:cs typeface="Segoe UI"/>
                        </a:rPr>
                        <a:t>Ost</a:t>
                      </a:r>
                      <a:endParaRPr sz="1100">
                        <a:latin typeface="Segoe UI"/>
                        <a:cs typeface="Segoe UI"/>
                      </a:endParaRPr>
                    </a:p>
                  </a:txBody>
                  <a:tcPr marL="0" marR="0" marT="39529" marB="0">
                    <a:lnT w="6350">
                      <a:solidFill>
                        <a:srgbClr val="004942"/>
                      </a:solidFill>
                      <a:prstDash val="solid"/>
                    </a:lnT>
                    <a:lnB w="6350">
                      <a:solidFill>
                        <a:srgbClr val="004942"/>
                      </a:solidFill>
                      <a:prstDash val="solid"/>
                    </a:lnB>
                    <a:solidFill>
                      <a:srgbClr val="AAD000"/>
                    </a:solidFill>
                  </a:tcPr>
                </a:tc>
                <a:tc>
                  <a:txBody>
                    <a:bodyPr/>
                    <a:lstStyle/>
                    <a:p>
                      <a:pPr marL="7620">
                        <a:lnSpc>
                          <a:spcPct val="100000"/>
                        </a:lnSpc>
                        <a:spcBef>
                          <a:spcPts val="415"/>
                        </a:spcBef>
                      </a:pPr>
                      <a:r>
                        <a:rPr sz="1100" dirty="0">
                          <a:latin typeface="Segoe UI"/>
                          <a:cs typeface="Segoe UI"/>
                        </a:rPr>
                        <a:t>Robert</a:t>
                      </a:r>
                      <a:r>
                        <a:rPr sz="1100" spc="-15" dirty="0">
                          <a:latin typeface="Segoe UI"/>
                          <a:cs typeface="Segoe UI"/>
                        </a:rPr>
                        <a:t> </a:t>
                      </a:r>
                      <a:r>
                        <a:rPr sz="1100" spc="5" dirty="0">
                          <a:latin typeface="Segoe UI"/>
                          <a:cs typeface="Segoe UI"/>
                        </a:rPr>
                        <a:t>Gärtner</a:t>
                      </a:r>
                      <a:endParaRPr sz="1100">
                        <a:latin typeface="Segoe UI"/>
                        <a:cs typeface="Segoe UI"/>
                      </a:endParaRPr>
                    </a:p>
                  </a:txBody>
                  <a:tcPr marL="0" marR="0" marT="39529" marB="0">
                    <a:lnT w="6350">
                      <a:solidFill>
                        <a:srgbClr val="004942"/>
                      </a:solidFill>
                      <a:prstDash val="solid"/>
                    </a:lnT>
                    <a:lnB w="6350">
                      <a:solidFill>
                        <a:srgbClr val="004942"/>
                      </a:solidFill>
                      <a:prstDash val="solid"/>
                    </a:lnB>
                    <a:solidFill>
                      <a:srgbClr val="F4FFC3"/>
                    </a:solidFill>
                  </a:tcPr>
                </a:tc>
                <a:extLst>
                  <a:ext uri="{0D108BD9-81ED-4DB2-BD59-A6C34878D82A}">
                    <a16:rowId xmlns:a16="http://schemas.microsoft.com/office/drawing/2014/main" val="10003"/>
                  </a:ext>
                </a:extLst>
              </a:tr>
              <a:tr h="193885">
                <a:tc>
                  <a:txBody>
                    <a:bodyPr/>
                    <a:lstStyle/>
                    <a:p>
                      <a:pPr marL="7620">
                        <a:lnSpc>
                          <a:spcPct val="100000"/>
                        </a:lnSpc>
                        <a:spcBef>
                          <a:spcPts val="415"/>
                        </a:spcBef>
                      </a:pPr>
                      <a:r>
                        <a:rPr sz="1100" spc="-10" dirty="0">
                          <a:latin typeface="Segoe UI"/>
                          <a:cs typeface="Segoe UI"/>
                        </a:rPr>
                        <a:t>West</a:t>
                      </a:r>
                      <a:endParaRPr sz="1100">
                        <a:latin typeface="Segoe UI"/>
                        <a:cs typeface="Segoe UI"/>
                      </a:endParaRPr>
                    </a:p>
                  </a:txBody>
                  <a:tcPr marL="0" marR="0" marT="39529" marB="0">
                    <a:lnT w="6350">
                      <a:solidFill>
                        <a:srgbClr val="004942"/>
                      </a:solidFill>
                      <a:prstDash val="solid"/>
                    </a:lnT>
                    <a:lnB w="6350">
                      <a:solidFill>
                        <a:srgbClr val="004942"/>
                      </a:solidFill>
                      <a:prstDash val="solid"/>
                    </a:lnB>
                    <a:solidFill>
                      <a:srgbClr val="AAD000"/>
                    </a:solidFill>
                  </a:tcPr>
                </a:tc>
                <a:tc>
                  <a:txBody>
                    <a:bodyPr/>
                    <a:lstStyle/>
                    <a:p>
                      <a:pPr marL="7620">
                        <a:lnSpc>
                          <a:spcPct val="100000"/>
                        </a:lnSpc>
                        <a:spcBef>
                          <a:spcPts val="415"/>
                        </a:spcBef>
                      </a:pPr>
                      <a:r>
                        <a:rPr sz="1100" spc="-10" dirty="0">
                          <a:latin typeface="Segoe UI"/>
                          <a:cs typeface="Segoe UI"/>
                        </a:rPr>
                        <a:t>Ulrike</a:t>
                      </a:r>
                      <a:r>
                        <a:rPr sz="1100" dirty="0">
                          <a:latin typeface="Segoe UI"/>
                          <a:cs typeface="Segoe UI"/>
                        </a:rPr>
                        <a:t> </a:t>
                      </a:r>
                      <a:r>
                        <a:rPr sz="1100" spc="-5" dirty="0">
                          <a:latin typeface="Segoe UI"/>
                          <a:cs typeface="Segoe UI"/>
                        </a:rPr>
                        <a:t>Rubruck</a:t>
                      </a:r>
                      <a:endParaRPr sz="1100" dirty="0">
                        <a:latin typeface="Segoe UI"/>
                        <a:cs typeface="Segoe UI"/>
                      </a:endParaRPr>
                    </a:p>
                  </a:txBody>
                  <a:tcPr marL="0" marR="0" marT="39529" marB="0">
                    <a:lnT w="6350">
                      <a:solidFill>
                        <a:srgbClr val="004942"/>
                      </a:solidFill>
                      <a:prstDash val="solid"/>
                    </a:lnT>
                    <a:lnB w="6350">
                      <a:solidFill>
                        <a:srgbClr val="004942"/>
                      </a:solidFill>
                      <a:prstDash val="solid"/>
                    </a:lnB>
                    <a:solidFill>
                      <a:srgbClr val="F4FFC3"/>
                    </a:solidFill>
                  </a:tcPr>
                </a:tc>
                <a:extLst>
                  <a:ext uri="{0D108BD9-81ED-4DB2-BD59-A6C34878D82A}">
                    <a16:rowId xmlns:a16="http://schemas.microsoft.com/office/drawing/2014/main" val="10004"/>
                  </a:ext>
                </a:extLst>
              </a:tr>
            </a:tbl>
          </a:graphicData>
        </a:graphic>
      </p:graphicFrame>
      <p:pic>
        <p:nvPicPr>
          <p:cNvPr id="8" name="Picture 2">
            <a:extLst>
              <a:ext uri="{FF2B5EF4-FFF2-40B4-BE49-F238E27FC236}">
                <a16:creationId xmlns:a16="http://schemas.microsoft.com/office/drawing/2014/main" id="{BB0563B6-6B99-453D-B74B-7DF1CCFE45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CDFB93B4-649E-4EEC-829C-83F2B1F9DB78}"/>
              </a:ext>
            </a:extLst>
          </p:cNvPr>
          <p:cNvSpPr txBox="1"/>
          <p:nvPr/>
        </p:nvSpPr>
        <p:spPr>
          <a:xfrm>
            <a:off x="2195736" y="4603501"/>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bgerundetes Rechteck 9">
            <a:extLst>
              <a:ext uri="{FF2B5EF4-FFF2-40B4-BE49-F238E27FC236}">
                <a16:creationId xmlns:a16="http://schemas.microsoft.com/office/drawing/2014/main" id="{F12A266C-B24B-9B6E-D670-881B9D825C5F}"/>
              </a:ext>
            </a:extLst>
          </p:cNvPr>
          <p:cNvSpPr/>
          <p:nvPr/>
        </p:nvSpPr>
        <p:spPr>
          <a:xfrm>
            <a:off x="1201574" y="1057020"/>
            <a:ext cx="7560000" cy="581186"/>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2400" b="1" dirty="0"/>
              <a:t>Kita-Sozialarbeit bei Fröbel heißt</a:t>
            </a:r>
          </a:p>
        </p:txBody>
      </p:sp>
      <p:sp>
        <p:nvSpPr>
          <p:cNvPr id="11" name="Abgerundetes Rechteck 10">
            <a:extLst>
              <a:ext uri="{FF2B5EF4-FFF2-40B4-BE49-F238E27FC236}">
                <a16:creationId xmlns:a16="http://schemas.microsoft.com/office/drawing/2014/main" id="{E1524BE7-017C-7A2F-5A0B-52465D355CC7}"/>
              </a:ext>
            </a:extLst>
          </p:cNvPr>
          <p:cNvSpPr/>
          <p:nvPr/>
        </p:nvSpPr>
        <p:spPr>
          <a:xfrm>
            <a:off x="1201574" y="1761320"/>
            <a:ext cx="3510000" cy="561306"/>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t>Monatliche Treffen in digitaler Form</a:t>
            </a:r>
          </a:p>
        </p:txBody>
      </p:sp>
      <p:sp>
        <p:nvSpPr>
          <p:cNvPr id="12" name="Abgerundetes Rechteck 11">
            <a:extLst>
              <a:ext uri="{FF2B5EF4-FFF2-40B4-BE49-F238E27FC236}">
                <a16:creationId xmlns:a16="http://schemas.microsoft.com/office/drawing/2014/main" id="{F9741748-7B0D-5782-5534-00FF9DAEADFE}"/>
              </a:ext>
            </a:extLst>
          </p:cNvPr>
          <p:cNvSpPr/>
          <p:nvPr/>
        </p:nvSpPr>
        <p:spPr>
          <a:xfrm>
            <a:off x="5251574" y="1757005"/>
            <a:ext cx="3510000" cy="55341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400" b="1" dirty="0"/>
              <a:t>Regionale Treffen in Präsenz </a:t>
            </a:r>
          </a:p>
          <a:p>
            <a:pPr algn="ctr"/>
            <a:r>
              <a:rPr lang="de-DE" sz="1400" b="1" dirty="0"/>
              <a:t>mit Hospitationsmöglichkeit</a:t>
            </a:r>
          </a:p>
        </p:txBody>
      </p:sp>
      <p:sp>
        <p:nvSpPr>
          <p:cNvPr id="13" name="Abgerundetes Rechteck 12">
            <a:extLst>
              <a:ext uri="{FF2B5EF4-FFF2-40B4-BE49-F238E27FC236}">
                <a16:creationId xmlns:a16="http://schemas.microsoft.com/office/drawing/2014/main" id="{BFE2937E-0BD2-6D09-55C5-ACAB6D131178}"/>
              </a:ext>
            </a:extLst>
          </p:cNvPr>
          <p:cNvSpPr/>
          <p:nvPr/>
        </p:nvSpPr>
        <p:spPr>
          <a:xfrm>
            <a:off x="1201574" y="2429215"/>
            <a:ext cx="3510000" cy="561306"/>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t>Arbeitskreise mit </a:t>
            </a:r>
          </a:p>
          <a:p>
            <a:pPr algn="ctr"/>
            <a:r>
              <a:rPr lang="de-DE" sz="1400" b="1" dirty="0"/>
              <a:t>thematischen Schwerpunkten</a:t>
            </a:r>
          </a:p>
        </p:txBody>
      </p:sp>
      <p:sp>
        <p:nvSpPr>
          <p:cNvPr id="14" name="Abgerundetes Rechteck 13">
            <a:extLst>
              <a:ext uri="{FF2B5EF4-FFF2-40B4-BE49-F238E27FC236}">
                <a16:creationId xmlns:a16="http://schemas.microsoft.com/office/drawing/2014/main" id="{0DD6E2C7-3772-F641-32CB-5DCD419669F2}"/>
              </a:ext>
            </a:extLst>
          </p:cNvPr>
          <p:cNvSpPr/>
          <p:nvPr/>
        </p:nvSpPr>
        <p:spPr>
          <a:xfrm>
            <a:off x="1201574" y="3092067"/>
            <a:ext cx="3510000" cy="581187"/>
          </a:xfrm>
          <a:prstGeom prst="roundRect">
            <a:avLst/>
          </a:prstGeom>
          <a:solidFill>
            <a:srgbClr val="7777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t>Supervision und</a:t>
            </a:r>
          </a:p>
          <a:p>
            <a:pPr algn="ctr"/>
            <a:r>
              <a:rPr lang="de-DE" sz="1400" b="1" dirty="0"/>
              <a:t> kollegiale Fallberatung</a:t>
            </a:r>
          </a:p>
        </p:txBody>
      </p:sp>
      <p:sp>
        <p:nvSpPr>
          <p:cNvPr id="15" name="Abgerundetes Rechteck 14">
            <a:extLst>
              <a:ext uri="{FF2B5EF4-FFF2-40B4-BE49-F238E27FC236}">
                <a16:creationId xmlns:a16="http://schemas.microsoft.com/office/drawing/2014/main" id="{5758EA84-7B1F-8F13-D70A-9071F081CC89}"/>
              </a:ext>
            </a:extLst>
          </p:cNvPr>
          <p:cNvSpPr/>
          <p:nvPr/>
        </p:nvSpPr>
        <p:spPr>
          <a:xfrm>
            <a:off x="1201574" y="3788901"/>
            <a:ext cx="3514441" cy="531036"/>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t>Öffentlichkeitsarbeit und politische Lobbyarbeit</a:t>
            </a:r>
          </a:p>
        </p:txBody>
      </p:sp>
      <p:sp>
        <p:nvSpPr>
          <p:cNvPr id="16" name="Abgerundetes Rechteck 15">
            <a:extLst>
              <a:ext uri="{FF2B5EF4-FFF2-40B4-BE49-F238E27FC236}">
                <a16:creationId xmlns:a16="http://schemas.microsoft.com/office/drawing/2014/main" id="{E8C681D9-B7D0-8E37-9007-E2F5E49C4332}"/>
              </a:ext>
            </a:extLst>
          </p:cNvPr>
          <p:cNvSpPr/>
          <p:nvPr/>
        </p:nvSpPr>
        <p:spPr>
          <a:xfrm>
            <a:off x="5251574" y="2429215"/>
            <a:ext cx="3510000" cy="561306"/>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400" b="1" dirty="0"/>
              <a:t>Regelmäßige Fort- und Weiterbildungsmöglichkeiten</a:t>
            </a:r>
          </a:p>
        </p:txBody>
      </p:sp>
      <p:sp>
        <p:nvSpPr>
          <p:cNvPr id="17" name="Abgerundetes Rechteck 16">
            <a:extLst>
              <a:ext uri="{FF2B5EF4-FFF2-40B4-BE49-F238E27FC236}">
                <a16:creationId xmlns:a16="http://schemas.microsoft.com/office/drawing/2014/main" id="{4E7C6DA5-DEC6-C987-5380-8BA45C3D6FD1}"/>
              </a:ext>
            </a:extLst>
          </p:cNvPr>
          <p:cNvSpPr/>
          <p:nvPr/>
        </p:nvSpPr>
        <p:spPr>
          <a:xfrm>
            <a:off x="5251574" y="3092068"/>
            <a:ext cx="3510000" cy="581186"/>
          </a:xfrm>
          <a:prstGeom prst="roundRect">
            <a:avLst/>
          </a:prstGeom>
          <a:solidFill>
            <a:srgbClr val="82C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400" b="1" dirty="0"/>
              <a:t>Zugang zu Materialien über </a:t>
            </a:r>
          </a:p>
          <a:p>
            <a:pPr algn="ctr"/>
            <a:r>
              <a:rPr lang="de-DE" sz="1400" b="1" dirty="0"/>
              <a:t>Fröbel-Intranet und </a:t>
            </a:r>
            <a:r>
              <a:rPr lang="de-DE" sz="1400" b="1" dirty="0" err="1"/>
              <a:t>Padlet</a:t>
            </a:r>
            <a:endParaRPr lang="de-DE" sz="1400" b="1" dirty="0"/>
          </a:p>
        </p:txBody>
      </p:sp>
      <p:sp>
        <p:nvSpPr>
          <p:cNvPr id="18" name="Abgerundetes Rechteck 17">
            <a:extLst>
              <a:ext uri="{FF2B5EF4-FFF2-40B4-BE49-F238E27FC236}">
                <a16:creationId xmlns:a16="http://schemas.microsoft.com/office/drawing/2014/main" id="{5505C60F-3036-67FE-BD96-5A6A8F03BC06}"/>
              </a:ext>
            </a:extLst>
          </p:cNvPr>
          <p:cNvSpPr/>
          <p:nvPr/>
        </p:nvSpPr>
        <p:spPr>
          <a:xfrm>
            <a:off x="5251574" y="3764190"/>
            <a:ext cx="3510000" cy="53245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1400" b="1" dirty="0"/>
              <a:t>Vernetzung über Teams-Ordner </a:t>
            </a:r>
          </a:p>
          <a:p>
            <a:pPr algn="ctr"/>
            <a:r>
              <a:rPr lang="de-DE" sz="1400" b="1" dirty="0"/>
              <a:t>und E-Mail-Verteiler</a:t>
            </a:r>
          </a:p>
        </p:txBody>
      </p:sp>
      <p:pic>
        <p:nvPicPr>
          <p:cNvPr id="21" name="Grafik 20" descr="C:\Users\U.Rubruck\AppData\Local\Packages\Microsoft.Windows.Photos_8wekyb3d8bbwe\TempState\ShareServiceTempFolder\Unbenannt2.jpeg">
            <a:extLst>
              <a:ext uri="{FF2B5EF4-FFF2-40B4-BE49-F238E27FC236}">
                <a16:creationId xmlns:a16="http://schemas.microsoft.com/office/drawing/2014/main" id="{D8606101-CACB-8FE6-3F14-A2BD7DEFC10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20774216">
            <a:off x="176898" y="1499871"/>
            <a:ext cx="921782" cy="976244"/>
          </a:xfrm>
          <a:prstGeom prst="rect">
            <a:avLst/>
          </a:prstGeom>
          <a:noFill/>
          <a:ln>
            <a:noFill/>
          </a:ln>
        </p:spPr>
      </p:pic>
      <p:pic>
        <p:nvPicPr>
          <p:cNvPr id="19" name="Grafik 18" descr="Ein Bild, das Schrift, Grafiken, Logo, Grafikdesign enthält.&#10;&#10;Automatisch generierte Beschreibung">
            <a:extLst>
              <a:ext uri="{FF2B5EF4-FFF2-40B4-BE49-F238E27FC236}">
                <a16:creationId xmlns:a16="http://schemas.microsoft.com/office/drawing/2014/main" id="{9D2D4044-189E-40DF-AA91-B6FAEBC68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4" name="Textfeld 3">
            <a:extLst>
              <a:ext uri="{FF2B5EF4-FFF2-40B4-BE49-F238E27FC236}">
                <a16:creationId xmlns:a16="http://schemas.microsoft.com/office/drawing/2014/main" id="{33DCDCD0-18C9-4F33-8A50-2045D81D2D77}"/>
              </a:ext>
            </a:extLst>
          </p:cNvPr>
          <p:cNvSpPr txBox="1"/>
          <p:nvPr/>
        </p:nvSpPr>
        <p:spPr>
          <a:xfrm>
            <a:off x="2587338" y="4587974"/>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
        <p:nvSpPr>
          <p:cNvPr id="20" name="object 2">
            <a:extLst>
              <a:ext uri="{FF2B5EF4-FFF2-40B4-BE49-F238E27FC236}">
                <a16:creationId xmlns:a16="http://schemas.microsoft.com/office/drawing/2014/main" id="{48BFDC45-9065-41A3-80D2-91244F1C01AD}"/>
              </a:ext>
            </a:extLst>
          </p:cNvPr>
          <p:cNvSpPr txBox="1">
            <a:spLocks/>
          </p:cNvSpPr>
          <p:nvPr/>
        </p:nvSpPr>
        <p:spPr>
          <a:xfrm>
            <a:off x="85825" y="636509"/>
            <a:ext cx="8886825" cy="663575"/>
          </a:xfrm>
          <a:prstGeom prst="rect">
            <a:avLst/>
          </a:prstGeom>
        </p:spPr>
        <p:txBody>
          <a:bodyPr vert="horz" wrap="square" lIns="0" tIns="9049" rIns="0" bIns="0" rtlCol="0">
            <a:spAutoFit/>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marL="9525" algn="l" eaLnBrk="1" hangingPunct="1">
              <a:lnSpc>
                <a:spcPts val="2963"/>
              </a:lnSpc>
              <a:spcBef>
                <a:spcPts val="71"/>
              </a:spcBef>
            </a:pPr>
            <a:r>
              <a:rPr lang="de-DE" sz="2000" b="1" spc="-4">
                <a:latin typeface="Segoe UI "/>
              </a:rPr>
              <a:t>Fröbel-Orientierungsrahmen – </a:t>
            </a:r>
            <a:r>
              <a:rPr lang="de-DE" sz="2000" b="1" spc="-8">
                <a:latin typeface="Segoe UI "/>
              </a:rPr>
              <a:t>Qualitätssicherung</a:t>
            </a:r>
          </a:p>
          <a:p>
            <a:pPr marL="9525" eaLnBrk="1" hangingPunct="1">
              <a:lnSpc>
                <a:spcPts val="2063"/>
              </a:lnSpc>
            </a:pPr>
            <a:r>
              <a:rPr lang="de-DE" sz="2000" b="1" spc="-8">
                <a:latin typeface="Segoe UI "/>
              </a:rPr>
              <a:t> </a:t>
            </a:r>
            <a:endParaRPr lang="de-DE" sz="2000" b="1" dirty="0">
              <a:latin typeface="Segoe UI "/>
            </a:endParaRPr>
          </a:p>
        </p:txBody>
      </p:sp>
    </p:spTree>
    <p:extLst>
      <p:ext uri="{BB962C8B-B14F-4D97-AF65-F5344CB8AC3E}">
        <p14:creationId xmlns:p14="http://schemas.microsoft.com/office/powerpoint/2010/main" val="4169395338"/>
      </p:ext>
    </p:extLst>
  </p:cSld>
  <p:clrMapOvr>
    <a:masterClrMapping/>
  </p:clrMapOvr>
  <mc:AlternateContent xmlns:mc="http://schemas.openxmlformats.org/markup-compatibility/2006" xmlns:p14="http://schemas.microsoft.com/office/powerpoint/2010/main">
    <mc:Choice Requires="p14">
      <p:transition spd="slow" p14:dur="2000" advTm="35026"/>
    </mc:Choice>
    <mc:Fallback xmlns="">
      <p:transition spd="slow" advTm="35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E09D64C5-A56B-B7CA-E2DD-0CEBC6A0019F}"/>
              </a:ext>
            </a:extLst>
          </p:cNvPr>
          <p:cNvSpPr/>
          <p:nvPr/>
        </p:nvSpPr>
        <p:spPr>
          <a:xfrm rot="2558930">
            <a:off x="6749340" y="2250011"/>
            <a:ext cx="1118587" cy="1205144"/>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500" dirty="0"/>
          </a:p>
        </p:txBody>
      </p:sp>
      <p:sp>
        <p:nvSpPr>
          <p:cNvPr id="12" name="Ellipse 11">
            <a:extLst>
              <a:ext uri="{FF2B5EF4-FFF2-40B4-BE49-F238E27FC236}">
                <a16:creationId xmlns:a16="http://schemas.microsoft.com/office/drawing/2014/main" id="{8D008587-BAD9-4D4F-0060-4C4482BEEE4D}"/>
              </a:ext>
            </a:extLst>
          </p:cNvPr>
          <p:cNvSpPr/>
          <p:nvPr/>
        </p:nvSpPr>
        <p:spPr>
          <a:xfrm>
            <a:off x="1187624" y="3136970"/>
            <a:ext cx="1286933" cy="1247879"/>
          </a:xfrm>
          <a:prstGeom prst="ellipse">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500" dirty="0"/>
          </a:p>
        </p:txBody>
      </p:sp>
      <p:sp>
        <p:nvSpPr>
          <p:cNvPr id="13" name="Rechteck 12">
            <a:extLst>
              <a:ext uri="{FF2B5EF4-FFF2-40B4-BE49-F238E27FC236}">
                <a16:creationId xmlns:a16="http://schemas.microsoft.com/office/drawing/2014/main" id="{D70EBAFC-77A0-42C9-A2FA-1C77F81B0DA8}"/>
              </a:ext>
            </a:extLst>
          </p:cNvPr>
          <p:cNvSpPr/>
          <p:nvPr/>
        </p:nvSpPr>
        <p:spPr>
          <a:xfrm>
            <a:off x="4700229" y="1248250"/>
            <a:ext cx="2502521" cy="2979684"/>
          </a:xfrm>
          <a:prstGeom prst="rect">
            <a:avLst/>
          </a:prstGeom>
          <a:solidFill>
            <a:schemeClr val="bg1"/>
          </a:solidFill>
          <a:ln w="76200">
            <a:solidFill>
              <a:srgbClr val="D4E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dirty="0"/>
              <a:t>Arbeitsschwerpunkte im </a:t>
            </a:r>
            <a:r>
              <a:rPr lang="de-DE" b="1" dirty="0"/>
              <a:t>ISA</a:t>
            </a:r>
            <a:r>
              <a:rPr lang="de-DE" dirty="0"/>
              <a:t>. Kommunale Präventionsketten</a:t>
            </a:r>
            <a:endParaRPr lang="de-DE" sz="1500" dirty="0"/>
          </a:p>
        </p:txBody>
      </p:sp>
      <p:sp>
        <p:nvSpPr>
          <p:cNvPr id="17" name="Textfeld 16">
            <a:extLst>
              <a:ext uri="{FF2B5EF4-FFF2-40B4-BE49-F238E27FC236}">
                <a16:creationId xmlns:a16="http://schemas.microsoft.com/office/drawing/2014/main" id="{FE6CAF97-6177-4A13-9C59-5DC292E75D5E}"/>
              </a:ext>
            </a:extLst>
          </p:cNvPr>
          <p:cNvSpPr txBox="1"/>
          <p:nvPr/>
        </p:nvSpPr>
        <p:spPr>
          <a:xfrm>
            <a:off x="4808171" y="1347614"/>
            <a:ext cx="2294196" cy="842538"/>
          </a:xfrm>
          <a:prstGeom prst="rect">
            <a:avLst/>
          </a:prstGeom>
          <a:noFill/>
        </p:spPr>
        <p:txBody>
          <a:bodyPr wrap="square" rtlCol="0">
            <a:spAutoFit/>
          </a:bodyPr>
          <a:lstStyle/>
          <a:p>
            <a:r>
              <a:rPr lang="en-US" sz="975" b="1" dirty="0">
                <a:solidFill>
                  <a:schemeClr val="accent3"/>
                </a:solidFill>
                <a:latin typeface="Segoe UI "/>
                <a:cs typeface="Segoe UI"/>
              </a:rPr>
              <a:t>Ulrike Rubruck</a:t>
            </a:r>
          </a:p>
          <a:p>
            <a:r>
              <a:rPr lang="en-US" sz="975" b="1" dirty="0">
                <a:solidFill>
                  <a:schemeClr val="accent3"/>
                </a:solidFill>
                <a:latin typeface="Segoe UI "/>
                <a:cs typeface="Segoe UI"/>
              </a:rPr>
              <a:t>Fachberatung Familienzentrum &amp; </a:t>
            </a:r>
          </a:p>
          <a:p>
            <a:r>
              <a:rPr lang="en-US" sz="975" b="1" dirty="0">
                <a:solidFill>
                  <a:schemeClr val="accent3"/>
                </a:solidFill>
                <a:latin typeface="Segoe UI "/>
                <a:cs typeface="Segoe UI"/>
              </a:rPr>
              <a:t>Kita-</a:t>
            </a:r>
            <a:r>
              <a:rPr lang="en-US" sz="975" b="1" dirty="0" err="1">
                <a:solidFill>
                  <a:schemeClr val="accent3"/>
                </a:solidFill>
                <a:latin typeface="Segoe UI "/>
                <a:cs typeface="Segoe UI"/>
              </a:rPr>
              <a:t>Sozialarbeit</a:t>
            </a:r>
            <a:endParaRPr lang="en-US" sz="975" b="1" dirty="0">
              <a:solidFill>
                <a:schemeClr val="accent3"/>
              </a:solidFill>
              <a:latin typeface="Segoe UI "/>
              <a:cs typeface="Segoe UI"/>
            </a:endParaRPr>
          </a:p>
          <a:p>
            <a:r>
              <a:rPr lang="de-DE" sz="975" dirty="0">
                <a:latin typeface="Segoe UI "/>
              </a:rPr>
              <a:t>Abteilung Familienbildung </a:t>
            </a:r>
          </a:p>
          <a:p>
            <a:r>
              <a:rPr lang="de-DE" sz="975" dirty="0">
                <a:latin typeface="Segoe UI "/>
              </a:rPr>
              <a:t>Fröbel Bildung und Erziehung gGmbH </a:t>
            </a:r>
          </a:p>
        </p:txBody>
      </p:sp>
      <p:pic>
        <p:nvPicPr>
          <p:cNvPr id="6" name="Grafik 5">
            <a:extLst>
              <a:ext uri="{FF2B5EF4-FFF2-40B4-BE49-F238E27FC236}">
                <a16:creationId xmlns:a16="http://schemas.microsoft.com/office/drawing/2014/main" id="{454DC64B-0D95-41FC-9EBD-607749370BB6}"/>
              </a:ext>
            </a:extLst>
          </p:cNvPr>
          <p:cNvPicPr>
            <a:picLocks noChangeAspect="1"/>
          </p:cNvPicPr>
          <p:nvPr/>
        </p:nvPicPr>
        <p:blipFill rotWithShape="1">
          <a:blip r:embed="rId3">
            <a:extLst>
              <a:ext uri="{28A0092B-C50C-407E-A947-70E740481C1C}">
                <a14:useLocalDpi xmlns:a14="http://schemas.microsoft.com/office/drawing/2010/main" val="0"/>
              </a:ext>
            </a:extLst>
          </a:blip>
          <a:srcRect r="-1350" b="15329"/>
          <a:stretch/>
        </p:blipFill>
        <p:spPr>
          <a:xfrm>
            <a:off x="4914900" y="2283718"/>
            <a:ext cx="1416319" cy="1853907"/>
          </a:xfrm>
          <a:prstGeom prst="rect">
            <a:avLst/>
          </a:prstGeom>
        </p:spPr>
      </p:pic>
      <p:sp>
        <p:nvSpPr>
          <p:cNvPr id="20" name="Titel 19">
            <a:extLst>
              <a:ext uri="{FF2B5EF4-FFF2-40B4-BE49-F238E27FC236}">
                <a16:creationId xmlns:a16="http://schemas.microsoft.com/office/drawing/2014/main" id="{D934BC5D-45DE-44A0-801B-72A1631E5914}"/>
              </a:ext>
            </a:extLst>
          </p:cNvPr>
          <p:cNvSpPr txBox="1">
            <a:spLocks noGrp="1"/>
          </p:cNvSpPr>
          <p:nvPr>
            <p:ph type="title" idx="4294967295"/>
          </p:nvPr>
        </p:nvSpPr>
        <p:spPr>
          <a:xfrm>
            <a:off x="-312110" y="2237013"/>
            <a:ext cx="2088232" cy="400110"/>
          </a:xfrm>
          <a:prstGeom prst="rect">
            <a:avLst/>
          </a:prstGeom>
          <a:noFill/>
        </p:spPr>
        <p:txBody>
          <a:bodyPr wrap="square" rtlCol="0">
            <a:spAutoFit/>
          </a:bodyPr>
          <a:lstStyle/>
          <a:p>
            <a:r>
              <a:rPr lang="en-US" sz="2000" b="1" dirty="0">
                <a:latin typeface="Segoe Ul"/>
                <a:cs typeface="Segoe UI"/>
              </a:rPr>
              <a:t>Vorstellung</a:t>
            </a:r>
            <a:endParaRPr lang="de-DE" sz="2000" b="1" dirty="0" err="1">
              <a:latin typeface="Segoe Ul"/>
            </a:endParaRPr>
          </a:p>
        </p:txBody>
      </p:sp>
      <p:sp>
        <p:nvSpPr>
          <p:cNvPr id="22" name="Rechteck 21">
            <a:extLst>
              <a:ext uri="{FF2B5EF4-FFF2-40B4-BE49-F238E27FC236}">
                <a16:creationId xmlns:a16="http://schemas.microsoft.com/office/drawing/2014/main" id="{F6926693-3459-4421-B208-A32AB1BE58C6}"/>
              </a:ext>
            </a:extLst>
          </p:cNvPr>
          <p:cNvSpPr/>
          <p:nvPr/>
        </p:nvSpPr>
        <p:spPr>
          <a:xfrm>
            <a:off x="1502000" y="1287664"/>
            <a:ext cx="2248430" cy="2940270"/>
          </a:xfrm>
          <a:prstGeom prst="rect">
            <a:avLst/>
          </a:prstGeom>
          <a:solidFill>
            <a:schemeClr val="bg1"/>
          </a:solidFill>
          <a:ln w="76200">
            <a:solidFill>
              <a:srgbClr val="D4E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dirty="0"/>
              <a:t>Arbeitsschwerpunkte im </a:t>
            </a:r>
            <a:r>
              <a:rPr lang="de-DE" b="1" dirty="0"/>
              <a:t>ISA</a:t>
            </a:r>
            <a:r>
              <a:rPr lang="de-DE" dirty="0"/>
              <a:t>. Kommunale Präventionsketten</a:t>
            </a:r>
            <a:endParaRPr lang="de-DE" sz="1500" dirty="0"/>
          </a:p>
        </p:txBody>
      </p:sp>
      <p:sp>
        <p:nvSpPr>
          <p:cNvPr id="23" name="Textfeld 22">
            <a:extLst>
              <a:ext uri="{FF2B5EF4-FFF2-40B4-BE49-F238E27FC236}">
                <a16:creationId xmlns:a16="http://schemas.microsoft.com/office/drawing/2014/main" id="{5FB318D8-F189-458D-84F0-F18D5F577494}"/>
              </a:ext>
            </a:extLst>
          </p:cNvPr>
          <p:cNvSpPr txBox="1"/>
          <p:nvPr/>
        </p:nvSpPr>
        <p:spPr>
          <a:xfrm>
            <a:off x="1652229" y="1419622"/>
            <a:ext cx="1814793" cy="842538"/>
          </a:xfrm>
          <a:prstGeom prst="rect">
            <a:avLst/>
          </a:prstGeom>
          <a:noFill/>
        </p:spPr>
        <p:txBody>
          <a:bodyPr wrap="square" rtlCol="0">
            <a:spAutoFit/>
          </a:bodyPr>
          <a:lstStyle/>
          <a:p>
            <a:r>
              <a:rPr lang="en-US" sz="975" b="1" dirty="0">
                <a:solidFill>
                  <a:schemeClr val="accent3"/>
                </a:solidFill>
                <a:latin typeface="Segoe UI "/>
                <a:cs typeface="Segoe UI"/>
              </a:rPr>
              <a:t>Herr </a:t>
            </a:r>
          </a:p>
          <a:p>
            <a:r>
              <a:rPr lang="en-US" sz="975" b="1" dirty="0">
                <a:solidFill>
                  <a:schemeClr val="accent3"/>
                </a:solidFill>
                <a:latin typeface="Segoe UI "/>
                <a:cs typeface="Segoe UI"/>
              </a:rPr>
              <a:t>Dr. Heinz-Jürgen Stolz</a:t>
            </a:r>
          </a:p>
          <a:p>
            <a:r>
              <a:rPr lang="de-DE" sz="975" dirty="0">
                <a:latin typeface="Segoe UI "/>
              </a:rPr>
              <a:t>Arbeitsschwerpunkte im </a:t>
            </a:r>
            <a:r>
              <a:rPr lang="de-DE" sz="975" b="1" dirty="0">
                <a:latin typeface="Segoe UI "/>
              </a:rPr>
              <a:t>ISA</a:t>
            </a:r>
            <a:r>
              <a:rPr lang="de-DE" sz="975" dirty="0">
                <a:latin typeface="Segoe UI "/>
              </a:rPr>
              <a:t>. Kommunale Präventionsketten</a:t>
            </a:r>
          </a:p>
        </p:txBody>
      </p:sp>
      <p:pic>
        <p:nvPicPr>
          <p:cNvPr id="25" name="Grafik 24">
            <a:extLst>
              <a:ext uri="{FF2B5EF4-FFF2-40B4-BE49-F238E27FC236}">
                <a16:creationId xmlns:a16="http://schemas.microsoft.com/office/drawing/2014/main" id="{FAD1B9D4-B041-4677-8C54-A0A3A80AF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193" y="2355726"/>
            <a:ext cx="1730865" cy="1730865"/>
          </a:xfrm>
          <a:prstGeom prst="rect">
            <a:avLst/>
          </a:prstGeom>
        </p:spPr>
      </p:pic>
      <p:pic>
        <p:nvPicPr>
          <p:cNvPr id="3" name="Grafik 2" descr="Ein Bild, das Schrift, Grafiken, Logo, Grafikdesign enthält.&#10;&#10;Automatisch generierte Beschreibung">
            <a:extLst>
              <a:ext uri="{FF2B5EF4-FFF2-40B4-BE49-F238E27FC236}">
                <a16:creationId xmlns:a16="http://schemas.microsoft.com/office/drawing/2014/main" id="{AC8A5467-4C74-D842-6A6B-1EB6EB3026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350139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P spid="22"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E8360-3ADD-49EC-85B3-30A364A450F1}"/>
              </a:ext>
            </a:extLst>
          </p:cNvPr>
          <p:cNvSpPr>
            <a:spLocks noGrp="1"/>
          </p:cNvSpPr>
          <p:nvPr>
            <p:ph type="title" idx="4294967295"/>
          </p:nvPr>
        </p:nvSpPr>
        <p:spPr>
          <a:xfrm>
            <a:off x="430213" y="804863"/>
            <a:ext cx="8713787" cy="546100"/>
          </a:xfrm>
        </p:spPr>
        <p:txBody>
          <a:bodyPr/>
          <a:lstStyle/>
          <a:p>
            <a:pPr algn="l"/>
            <a:r>
              <a:rPr lang="de-DE" sz="2000" b="1" spc="-4" dirty="0">
                <a:latin typeface="Segoe UI "/>
              </a:rPr>
              <a:t>Fröbel-Orientierungsrahmen - </a:t>
            </a:r>
            <a:r>
              <a:rPr lang="de-DE" sz="2000" b="1" dirty="0">
                <a:latin typeface="Segoe UI "/>
              </a:rPr>
              <a:t>Rahmenbedingungen &amp; Ausstattung</a:t>
            </a:r>
            <a:br>
              <a:rPr lang="de-DE" sz="2000" b="1" dirty="0">
                <a:latin typeface="Segoe UI "/>
              </a:rPr>
            </a:br>
            <a:endParaRPr lang="de-DE" sz="2000" b="1" dirty="0">
              <a:latin typeface="Segoe UI "/>
            </a:endParaRPr>
          </a:p>
        </p:txBody>
      </p:sp>
      <p:sp>
        <p:nvSpPr>
          <p:cNvPr id="3" name="Rechteck 2">
            <a:extLst>
              <a:ext uri="{FF2B5EF4-FFF2-40B4-BE49-F238E27FC236}">
                <a16:creationId xmlns:a16="http://schemas.microsoft.com/office/drawing/2014/main" id="{B84DB148-F6C8-4534-9013-6E2DBEA8AEB8}"/>
              </a:ext>
            </a:extLst>
          </p:cNvPr>
          <p:cNvSpPr/>
          <p:nvPr/>
        </p:nvSpPr>
        <p:spPr>
          <a:xfrm>
            <a:off x="461283" y="1342044"/>
            <a:ext cx="8393304" cy="807913"/>
          </a:xfrm>
          <a:prstGeom prst="rect">
            <a:avLst/>
          </a:prstGeom>
          <a:solidFill>
            <a:schemeClr val="bg1"/>
          </a:solidFill>
          <a:ln w="38100">
            <a:solidFill>
              <a:schemeClr val="accent3"/>
            </a:solidFill>
          </a:ln>
        </p:spPr>
        <p:txBody>
          <a:bodyPr wrap="square">
            <a:spAutoFit/>
          </a:bodyPr>
          <a:lstStyle/>
          <a:p>
            <a:pPr algn="ctr"/>
            <a:r>
              <a:rPr lang="de-DE" sz="1200" dirty="0">
                <a:latin typeface="Segoe UI "/>
              </a:rPr>
              <a:t>Kita-Sozialarbeiter*innen nutzen </a:t>
            </a:r>
            <a:r>
              <a:rPr lang="de-DE" sz="1200" b="1" dirty="0">
                <a:latin typeface="Segoe UI "/>
              </a:rPr>
              <a:t>Räume für geschützte Gespräche.</a:t>
            </a:r>
            <a:r>
              <a:rPr lang="de-DE" sz="1200" dirty="0">
                <a:latin typeface="Segoe UI "/>
              </a:rPr>
              <a:t> </a:t>
            </a:r>
          </a:p>
          <a:p>
            <a:pPr algn="ctr"/>
            <a:r>
              <a:rPr lang="de-DE" sz="1200" dirty="0">
                <a:latin typeface="Segoe UI "/>
              </a:rPr>
              <a:t>Dieser Räume werden multifunktional, auch von anderen Teammitgliedern, genutzt werden.</a:t>
            </a:r>
          </a:p>
          <a:p>
            <a:pPr algn="ctr"/>
            <a:r>
              <a:rPr lang="de-DE" sz="1200" dirty="0">
                <a:latin typeface="Segoe UI "/>
              </a:rPr>
              <a:t>Kita-Sozialarbeiter*innen stehen (wenn möglich) folgende Ausstattung zur Verfügung stehen:</a:t>
            </a:r>
          </a:p>
          <a:p>
            <a:endParaRPr lang="de-DE" sz="1050" dirty="0">
              <a:latin typeface="Segoe UI "/>
            </a:endParaRPr>
          </a:p>
        </p:txBody>
      </p:sp>
      <p:sp>
        <p:nvSpPr>
          <p:cNvPr id="5" name="Textfeld 4">
            <a:extLst>
              <a:ext uri="{FF2B5EF4-FFF2-40B4-BE49-F238E27FC236}">
                <a16:creationId xmlns:a16="http://schemas.microsoft.com/office/drawing/2014/main" id="{5181E234-331E-4B4A-AC8E-7867C1B89EA1}"/>
              </a:ext>
            </a:extLst>
          </p:cNvPr>
          <p:cNvSpPr txBox="1"/>
          <p:nvPr/>
        </p:nvSpPr>
        <p:spPr>
          <a:xfrm>
            <a:off x="461394" y="2491341"/>
            <a:ext cx="3776424" cy="1598291"/>
          </a:xfrm>
          <a:prstGeom prst="rect">
            <a:avLst/>
          </a:prstGeom>
          <a:solidFill>
            <a:schemeClr val="bg1"/>
          </a:solidFill>
          <a:ln w="38100">
            <a:solidFill>
              <a:schemeClr val="accent3"/>
            </a:solidFill>
          </a:ln>
        </p:spPr>
        <p:txBody>
          <a:bodyPr wrap="square" rtlCol="0">
            <a:spAutoFit/>
          </a:bodyPr>
          <a:lstStyle/>
          <a:p>
            <a:pPr marL="214313" indent="-214313">
              <a:buFont typeface="Wingdings" panose="05000000000000000000" pitchFamily="2" charset="2"/>
              <a:buChar char="ü"/>
            </a:pPr>
            <a:r>
              <a:rPr lang="de-DE" sz="1200" dirty="0">
                <a:latin typeface="Segoe UI "/>
              </a:rPr>
              <a:t>ein Arbeitsplatz und ein verschließbarer Schrank</a:t>
            </a:r>
          </a:p>
          <a:p>
            <a:endParaRPr lang="de-DE" sz="1200" dirty="0">
              <a:latin typeface="Segoe UI "/>
            </a:endParaRPr>
          </a:p>
          <a:p>
            <a:pPr marL="214313" indent="-214313">
              <a:buFont typeface="Wingdings" panose="05000000000000000000" pitchFamily="2" charset="2"/>
              <a:buChar char="ü"/>
            </a:pPr>
            <a:r>
              <a:rPr lang="de-DE" sz="1200" dirty="0">
                <a:latin typeface="Segoe UI "/>
              </a:rPr>
              <a:t>Schlüssel für das Kita- Gebäude</a:t>
            </a:r>
          </a:p>
          <a:p>
            <a:pPr>
              <a:tabLst>
                <a:tab pos="2153841" algn="l"/>
              </a:tabLst>
            </a:pPr>
            <a:endParaRPr lang="de-DE" sz="1200" dirty="0">
              <a:latin typeface="Segoe UI "/>
            </a:endParaRPr>
          </a:p>
          <a:p>
            <a:pPr marL="214313" indent="-214313">
              <a:buFont typeface="Wingdings" panose="05000000000000000000" pitchFamily="2" charset="2"/>
              <a:buChar char="ü"/>
            </a:pPr>
            <a:r>
              <a:rPr lang="de-DE" sz="1200" dirty="0">
                <a:latin typeface="Segoe UI "/>
              </a:rPr>
              <a:t>Büromaterial</a:t>
            </a:r>
          </a:p>
          <a:p>
            <a:endParaRPr lang="de-DE" sz="1200" dirty="0">
              <a:latin typeface="Segoe UI "/>
            </a:endParaRPr>
          </a:p>
          <a:p>
            <a:pPr marL="214313" indent="-214313">
              <a:buFont typeface="Wingdings" panose="05000000000000000000" pitchFamily="2" charset="2"/>
              <a:buChar char="ü"/>
            </a:pPr>
            <a:r>
              <a:rPr lang="de-DE" sz="1200" dirty="0">
                <a:latin typeface="Segoe UI "/>
              </a:rPr>
              <a:t>Laptop</a:t>
            </a:r>
          </a:p>
          <a:p>
            <a:pPr algn="r"/>
            <a:endParaRPr lang="de-DE" sz="1200" dirty="0">
              <a:latin typeface="Segoe UI "/>
            </a:endParaRPr>
          </a:p>
        </p:txBody>
      </p:sp>
      <p:sp>
        <p:nvSpPr>
          <p:cNvPr id="7" name="Textfeld 6">
            <a:extLst>
              <a:ext uri="{FF2B5EF4-FFF2-40B4-BE49-F238E27FC236}">
                <a16:creationId xmlns:a16="http://schemas.microsoft.com/office/drawing/2014/main" id="{C064A546-C4D9-41FF-9CB5-B01B108FAED5}"/>
              </a:ext>
            </a:extLst>
          </p:cNvPr>
          <p:cNvSpPr txBox="1"/>
          <p:nvPr/>
        </p:nvSpPr>
        <p:spPr>
          <a:xfrm>
            <a:off x="4572000" y="2513175"/>
            <a:ext cx="4282587" cy="1569660"/>
          </a:xfrm>
          <a:prstGeom prst="rect">
            <a:avLst/>
          </a:prstGeom>
          <a:solidFill>
            <a:schemeClr val="bg1"/>
          </a:solidFill>
          <a:ln w="38100">
            <a:solidFill>
              <a:schemeClr val="accent3"/>
            </a:solidFill>
          </a:ln>
        </p:spPr>
        <p:txBody>
          <a:bodyPr wrap="square" rtlCol="0">
            <a:spAutoFit/>
          </a:bodyPr>
          <a:lstStyle/>
          <a:p>
            <a:pPr marL="257175" indent="-257175">
              <a:buFont typeface="Wingdings" panose="05000000000000000000" pitchFamily="2" charset="2"/>
              <a:buChar char="ü"/>
            </a:pPr>
            <a:r>
              <a:rPr lang="de-DE" sz="1200" dirty="0" err="1">
                <a:latin typeface="Segoe UI "/>
              </a:rPr>
              <a:t>KigaRoo</a:t>
            </a:r>
            <a:r>
              <a:rPr lang="de-DE" sz="1200" dirty="0">
                <a:latin typeface="Segoe UI "/>
              </a:rPr>
              <a:t> –Zugang</a:t>
            </a:r>
          </a:p>
          <a:p>
            <a:endParaRPr lang="de-DE" sz="1200" dirty="0">
              <a:latin typeface="Segoe UI "/>
            </a:endParaRPr>
          </a:p>
          <a:p>
            <a:pPr marL="214313" indent="-214313">
              <a:buFont typeface="Wingdings" panose="05000000000000000000" pitchFamily="2" charset="2"/>
              <a:buChar char="ü"/>
            </a:pPr>
            <a:r>
              <a:rPr lang="de-DE" sz="1200" dirty="0">
                <a:latin typeface="Segoe UI "/>
              </a:rPr>
              <a:t>Dokumentationsvorlagen</a:t>
            </a:r>
          </a:p>
          <a:p>
            <a:endParaRPr lang="de-DE" sz="1200" dirty="0">
              <a:latin typeface="Segoe UI "/>
            </a:endParaRPr>
          </a:p>
          <a:p>
            <a:pPr marL="214313" indent="-214313">
              <a:buFont typeface="Wingdings" panose="05000000000000000000" pitchFamily="2" charset="2"/>
              <a:buChar char="ü"/>
            </a:pPr>
            <a:r>
              <a:rPr lang="de-DE" sz="1200" dirty="0">
                <a:latin typeface="Segoe UI "/>
              </a:rPr>
              <a:t>personalisierte E-Mail-Adresse</a:t>
            </a:r>
          </a:p>
          <a:p>
            <a:pPr marL="214313" indent="-214313">
              <a:buFont typeface="Wingdings" panose="05000000000000000000" pitchFamily="2" charset="2"/>
              <a:buChar char="ü"/>
            </a:pPr>
            <a:endParaRPr lang="de-DE" sz="1200" dirty="0">
              <a:latin typeface="Segoe UI "/>
            </a:endParaRPr>
          </a:p>
          <a:p>
            <a:pPr marL="214313" indent="-214313">
              <a:buFont typeface="Wingdings" panose="05000000000000000000" pitchFamily="2" charset="2"/>
              <a:buChar char="ü"/>
            </a:pPr>
            <a:r>
              <a:rPr lang="de-DE" sz="1200" dirty="0">
                <a:latin typeface="Segoe UI "/>
              </a:rPr>
              <a:t>Internetzugang sowie Intranet-Zugang</a:t>
            </a:r>
          </a:p>
          <a:p>
            <a:endParaRPr lang="de-DE" sz="1200" dirty="0">
              <a:latin typeface="Segoe UI "/>
            </a:endParaRPr>
          </a:p>
        </p:txBody>
      </p:sp>
      <p:pic>
        <p:nvPicPr>
          <p:cNvPr id="9" name="Grafik 8">
            <a:extLst>
              <a:ext uri="{FF2B5EF4-FFF2-40B4-BE49-F238E27FC236}">
                <a16:creationId xmlns:a16="http://schemas.microsoft.com/office/drawing/2014/main" id="{780D7162-3B0E-47DA-8A9B-A4FB4D1E2EEB}"/>
              </a:ext>
            </a:extLst>
          </p:cNvPr>
          <p:cNvPicPr>
            <a:picLocks noChangeAspect="1"/>
          </p:cNvPicPr>
          <p:nvPr/>
        </p:nvPicPr>
        <p:blipFill rotWithShape="1">
          <a:blip r:embed="rId3"/>
          <a:srcRect l="18374" t="28261" r="41385" b="27826"/>
          <a:stretch/>
        </p:blipFill>
        <p:spPr>
          <a:xfrm rot="1711975">
            <a:off x="7635103" y="2430543"/>
            <a:ext cx="1372712" cy="998636"/>
          </a:xfrm>
          <a:prstGeom prst="rect">
            <a:avLst/>
          </a:prstGeom>
        </p:spPr>
      </p:pic>
      <p:pic>
        <p:nvPicPr>
          <p:cNvPr id="8" name="Picture 2">
            <a:extLst>
              <a:ext uri="{FF2B5EF4-FFF2-40B4-BE49-F238E27FC236}">
                <a16:creationId xmlns:a16="http://schemas.microsoft.com/office/drawing/2014/main" id="{BCB84292-D958-4BC9-8C0B-50C6CC46B3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31170E5A-5DE3-4976-8A93-B5248ED4F70C}"/>
              </a:ext>
            </a:extLst>
          </p:cNvPr>
          <p:cNvSpPr txBox="1"/>
          <p:nvPr/>
        </p:nvSpPr>
        <p:spPr>
          <a:xfrm>
            <a:off x="2587338" y="4587974"/>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283972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E8360-3ADD-49EC-85B3-30A364A450F1}"/>
              </a:ext>
            </a:extLst>
          </p:cNvPr>
          <p:cNvSpPr>
            <a:spLocks noGrp="1"/>
          </p:cNvSpPr>
          <p:nvPr>
            <p:ph type="title" idx="4294967295"/>
          </p:nvPr>
        </p:nvSpPr>
        <p:spPr>
          <a:xfrm>
            <a:off x="0" y="900113"/>
            <a:ext cx="9213850" cy="576262"/>
          </a:xfrm>
        </p:spPr>
        <p:txBody>
          <a:bodyPr/>
          <a:lstStyle/>
          <a:p>
            <a:pPr algn="l"/>
            <a:r>
              <a:rPr lang="de-DE" sz="2000" b="1" spc="-4" dirty="0">
                <a:latin typeface="Segoe UI "/>
              </a:rPr>
              <a:t>Fröbel-Orientierungsrahmen – </a:t>
            </a:r>
            <a:r>
              <a:rPr lang="de-DE" sz="2000" b="1" dirty="0">
                <a:latin typeface="Segoe UI "/>
              </a:rPr>
              <a:t>Einarbeitung der Kita-Sozialarbeiter*innen </a:t>
            </a:r>
          </a:p>
        </p:txBody>
      </p:sp>
      <p:sp>
        <p:nvSpPr>
          <p:cNvPr id="3" name="Rechteck 2">
            <a:extLst>
              <a:ext uri="{FF2B5EF4-FFF2-40B4-BE49-F238E27FC236}">
                <a16:creationId xmlns:a16="http://schemas.microsoft.com/office/drawing/2014/main" id="{F34B3606-2952-4A9B-B417-FE3ABD82866F}"/>
              </a:ext>
            </a:extLst>
          </p:cNvPr>
          <p:cNvSpPr/>
          <p:nvPr/>
        </p:nvSpPr>
        <p:spPr>
          <a:xfrm>
            <a:off x="755576" y="1476143"/>
            <a:ext cx="7526557" cy="2862322"/>
          </a:xfrm>
          <a:prstGeom prst="rect">
            <a:avLst/>
          </a:prstGeom>
          <a:ln w="38100">
            <a:solidFill>
              <a:schemeClr val="accent3"/>
            </a:solidFill>
          </a:ln>
        </p:spPr>
        <p:txBody>
          <a:bodyPr wrap="square">
            <a:spAutoFit/>
          </a:bodyPr>
          <a:lstStyle/>
          <a:p>
            <a:endParaRPr lang="de-DE" sz="1200" dirty="0">
              <a:latin typeface="Segoe UI "/>
            </a:endParaRPr>
          </a:p>
          <a:p>
            <a:endParaRPr lang="de-DE" sz="600" dirty="0">
              <a:latin typeface="Segoe UI "/>
            </a:endParaRPr>
          </a:p>
          <a:p>
            <a:r>
              <a:rPr lang="de-DE" sz="1500" dirty="0">
                <a:latin typeface="Segoe UI "/>
              </a:rPr>
              <a:t>Für die Implementierung und den Onboarding-Prozess von Kita-Sozialarbeit ist in erster Linie die Leitung des Familienzentrum und die jeweilige Geschäftsleitung verantwortlich. </a:t>
            </a:r>
          </a:p>
          <a:p>
            <a:endParaRPr lang="de-DE" sz="1500" dirty="0">
              <a:latin typeface="Segoe UI "/>
            </a:endParaRPr>
          </a:p>
          <a:p>
            <a:pPr marL="214313" indent="-214313">
              <a:buFont typeface="Wingdings" panose="05000000000000000000" pitchFamily="2" charset="2"/>
              <a:buChar char="ü"/>
            </a:pPr>
            <a:r>
              <a:rPr lang="de-DE" sz="1500" dirty="0">
                <a:latin typeface="Segoe UI "/>
              </a:rPr>
              <a:t>Hierbei werden Sie durch die zuständige Fachberatung der Abteilung Familienbildung unterstützt.</a:t>
            </a:r>
          </a:p>
          <a:p>
            <a:endParaRPr lang="de-DE" sz="1500" dirty="0">
              <a:latin typeface="Segoe UI "/>
            </a:endParaRPr>
          </a:p>
          <a:p>
            <a:pPr marL="214313" indent="-214313">
              <a:buFont typeface="Wingdings" panose="05000000000000000000" pitchFamily="2" charset="2"/>
              <a:buChar char="ü"/>
            </a:pPr>
            <a:r>
              <a:rPr lang="de-DE" sz="1500" dirty="0">
                <a:latin typeface="Segoe UI "/>
              </a:rPr>
              <a:t>Die Abteilung Familienbildung unterstützt und berät fachlich und initiiert regelmäßig überregionale Netzwerktreffen, um einen fachlichen Austausch der Kita-Sozialarbeiter*innen zu ermöglichen.</a:t>
            </a:r>
          </a:p>
          <a:p>
            <a:endParaRPr lang="de-DE" sz="1200" dirty="0">
              <a:latin typeface="Segoe UI "/>
            </a:endParaRPr>
          </a:p>
        </p:txBody>
      </p:sp>
      <p:pic>
        <p:nvPicPr>
          <p:cNvPr id="6" name="Grafik 5">
            <a:extLst>
              <a:ext uri="{FF2B5EF4-FFF2-40B4-BE49-F238E27FC236}">
                <a16:creationId xmlns:a16="http://schemas.microsoft.com/office/drawing/2014/main" id="{DE0664C5-6654-4A7B-AC3A-40147E289F09}"/>
              </a:ext>
            </a:extLst>
          </p:cNvPr>
          <p:cNvPicPr>
            <a:picLocks noChangeAspect="1"/>
          </p:cNvPicPr>
          <p:nvPr/>
        </p:nvPicPr>
        <p:blipFill rotWithShape="1">
          <a:blip r:embed="rId3"/>
          <a:srcRect l="19158" t="33802" r="40591" b="25358"/>
          <a:stretch/>
        </p:blipFill>
        <p:spPr>
          <a:xfrm rot="1979830">
            <a:off x="7799050" y="2517157"/>
            <a:ext cx="1262407" cy="853920"/>
          </a:xfrm>
          <a:prstGeom prst="rect">
            <a:avLst/>
          </a:prstGeom>
        </p:spPr>
      </p:pic>
      <p:pic>
        <p:nvPicPr>
          <p:cNvPr id="7" name="Picture 2">
            <a:extLst>
              <a:ext uri="{FF2B5EF4-FFF2-40B4-BE49-F238E27FC236}">
                <a16:creationId xmlns:a16="http://schemas.microsoft.com/office/drawing/2014/main" id="{FD3E663D-6662-48CF-96A3-3D0139B81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4DF641D6-D9DE-49B4-BEA3-BF7591447356}"/>
              </a:ext>
            </a:extLst>
          </p:cNvPr>
          <p:cNvSpPr txBox="1"/>
          <p:nvPr/>
        </p:nvSpPr>
        <p:spPr>
          <a:xfrm>
            <a:off x="2587338" y="4587974"/>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22818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FE8360-3ADD-49EC-85B3-30A364A450F1}"/>
              </a:ext>
            </a:extLst>
          </p:cNvPr>
          <p:cNvSpPr>
            <a:spLocks noGrp="1"/>
          </p:cNvSpPr>
          <p:nvPr>
            <p:ph type="title" idx="4294967295"/>
          </p:nvPr>
        </p:nvSpPr>
        <p:spPr>
          <a:xfrm>
            <a:off x="146050" y="868363"/>
            <a:ext cx="8997950" cy="657225"/>
          </a:xfrm>
        </p:spPr>
        <p:txBody>
          <a:bodyPr/>
          <a:lstStyle/>
          <a:p>
            <a:pPr algn="l"/>
            <a:r>
              <a:rPr lang="de-DE" sz="2000" b="1" spc="-4" dirty="0">
                <a:latin typeface="Segoe UI "/>
              </a:rPr>
              <a:t>Fröbel-Orientierungsrahmen – </a:t>
            </a:r>
            <a:r>
              <a:rPr lang="de-DE" sz="2000" b="1" dirty="0">
                <a:latin typeface="Segoe UI "/>
              </a:rPr>
              <a:t>Einarbeitung der Kita-Sozialarbeiter*innen </a:t>
            </a:r>
          </a:p>
        </p:txBody>
      </p:sp>
      <p:sp>
        <p:nvSpPr>
          <p:cNvPr id="3" name="Rechteck 2">
            <a:extLst>
              <a:ext uri="{FF2B5EF4-FFF2-40B4-BE49-F238E27FC236}">
                <a16:creationId xmlns:a16="http://schemas.microsoft.com/office/drawing/2014/main" id="{F34B3606-2952-4A9B-B417-FE3ABD82866F}"/>
              </a:ext>
            </a:extLst>
          </p:cNvPr>
          <p:cNvSpPr/>
          <p:nvPr/>
        </p:nvSpPr>
        <p:spPr>
          <a:xfrm>
            <a:off x="322796" y="1275606"/>
            <a:ext cx="8595122" cy="2776016"/>
          </a:xfrm>
          <a:prstGeom prst="rect">
            <a:avLst/>
          </a:prstGeom>
          <a:ln w="38100">
            <a:solidFill>
              <a:schemeClr val="accent3"/>
            </a:solidFill>
          </a:ln>
        </p:spPr>
        <p:txBody>
          <a:bodyPr wrap="square">
            <a:spAutoFit/>
          </a:bodyPr>
          <a:lstStyle/>
          <a:p>
            <a:endParaRPr lang="de-DE" sz="600" u="sng" dirty="0">
              <a:latin typeface="Segoe UI "/>
            </a:endParaRPr>
          </a:p>
          <a:p>
            <a:r>
              <a:rPr lang="de-DE" sz="1200" u="sng" dirty="0" err="1">
                <a:latin typeface="Segoe UI "/>
              </a:rPr>
              <a:t>Gelingensfaktoren</a:t>
            </a:r>
            <a:endParaRPr lang="de-DE" sz="1200" u="sng" dirty="0">
              <a:latin typeface="Segoe UI "/>
            </a:endParaRPr>
          </a:p>
          <a:p>
            <a:endParaRPr lang="de-DE" sz="1200" u="sng" dirty="0">
              <a:latin typeface="Segoe UI "/>
            </a:endParaRPr>
          </a:p>
          <a:p>
            <a:pPr marL="214313" indent="-214313">
              <a:lnSpc>
                <a:spcPct val="150000"/>
              </a:lnSpc>
              <a:buFont typeface="Arial" panose="020B0604020202020204" pitchFamily="34" charset="0"/>
              <a:buChar char="•"/>
            </a:pPr>
            <a:r>
              <a:rPr lang="de-DE" sz="1200" dirty="0">
                <a:latin typeface="Segoe UI "/>
              </a:rPr>
              <a:t>Gemeinsame Kick-Off – Veranstaltungen für Geschäftsleitungen, Leitungen und Abteilung </a:t>
            </a:r>
            <a:r>
              <a:rPr lang="de-DE" sz="1200" dirty="0" err="1">
                <a:latin typeface="Segoe UI "/>
              </a:rPr>
              <a:t>FamBildung</a:t>
            </a:r>
            <a:r>
              <a:rPr lang="de-DE" sz="1200" dirty="0">
                <a:latin typeface="Segoe UI "/>
              </a:rPr>
              <a:t> </a:t>
            </a:r>
          </a:p>
          <a:p>
            <a:pPr marL="214313" indent="-214313">
              <a:lnSpc>
                <a:spcPct val="150000"/>
              </a:lnSpc>
              <a:buFont typeface="Arial" panose="020B0604020202020204" pitchFamily="34" charset="0"/>
              <a:buChar char="•"/>
            </a:pPr>
            <a:r>
              <a:rPr lang="de-DE" sz="1200" dirty="0">
                <a:latin typeface="Segoe UI "/>
              </a:rPr>
              <a:t>Rollen -und Aufgabenklärungen mit Leitungen und Koordinatoren, möglicherweise auch Multiplikatoren und K.-S</a:t>
            </a:r>
          </a:p>
          <a:p>
            <a:pPr marL="214313" indent="-214313">
              <a:lnSpc>
                <a:spcPct val="150000"/>
              </a:lnSpc>
              <a:buFont typeface="Arial" panose="020B0604020202020204" pitchFamily="34" charset="0"/>
              <a:buChar char="•"/>
            </a:pPr>
            <a:r>
              <a:rPr lang="de-DE" sz="1200" dirty="0">
                <a:latin typeface="Segoe UI "/>
              </a:rPr>
              <a:t>Persönliche Vorstellung innerhalb des Teams mit Erläuterung der Aufgabenbereiche und Unterstützungsmöglichkeiten für die pädagogischen Mitarbeiter*innen und Erläuterungen zum Fröbel-Orientierungsrahmen</a:t>
            </a:r>
          </a:p>
          <a:p>
            <a:pPr marL="214313" indent="-214313">
              <a:lnSpc>
                <a:spcPct val="150000"/>
              </a:lnSpc>
              <a:buFont typeface="Arial" panose="020B0604020202020204" pitchFamily="34" charset="0"/>
              <a:buChar char="•"/>
            </a:pPr>
            <a:r>
              <a:rPr lang="de-DE" sz="1200" dirty="0">
                <a:latin typeface="Segoe UI "/>
              </a:rPr>
              <a:t>frühzeitige und transparente Information anhand von (mehrsprachigen) Informationsmaterialien, Vorstellungsmail für Fachkräfte und Familien</a:t>
            </a:r>
          </a:p>
          <a:p>
            <a:pPr marL="214313" indent="-214313">
              <a:lnSpc>
                <a:spcPct val="150000"/>
              </a:lnSpc>
              <a:buFont typeface="Arial" panose="020B0604020202020204" pitchFamily="34" charset="0"/>
              <a:buChar char="•"/>
            </a:pPr>
            <a:r>
              <a:rPr lang="de-DE" sz="1200" dirty="0">
                <a:latin typeface="Segoe UI "/>
              </a:rPr>
              <a:t>Teilnahme an trägerinternen Weiterbildungen zur Einarbeitung, insb. in die trägerinternen Verfahren (Einarbeitung in das EKM, Einarbeitung in den Kinderschutzordner</a:t>
            </a:r>
            <a:r>
              <a:rPr lang="de-DE" sz="1400" dirty="0">
                <a:latin typeface="Segoe UI "/>
              </a:rPr>
              <a:t>)</a:t>
            </a:r>
          </a:p>
        </p:txBody>
      </p:sp>
      <p:pic>
        <p:nvPicPr>
          <p:cNvPr id="5" name="Picture 2">
            <a:extLst>
              <a:ext uri="{FF2B5EF4-FFF2-40B4-BE49-F238E27FC236}">
                <a16:creationId xmlns:a16="http://schemas.microsoft.com/office/drawing/2014/main" id="{3D4F419C-CFFC-4235-BE1D-6A00CB37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6DCFDFF2-FEC4-460E-93BE-B67A11A56EDE}"/>
              </a:ext>
            </a:extLst>
          </p:cNvPr>
          <p:cNvSpPr txBox="1"/>
          <p:nvPr/>
        </p:nvSpPr>
        <p:spPr>
          <a:xfrm>
            <a:off x="2587338" y="4587974"/>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28081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fik 20">
            <a:extLst>
              <a:ext uri="{FF2B5EF4-FFF2-40B4-BE49-F238E27FC236}">
                <a16:creationId xmlns:a16="http://schemas.microsoft.com/office/drawing/2014/main" id="{47C3D342-6766-4B78-BFA4-16256103100C}"/>
              </a:ext>
            </a:extLst>
          </p:cNvPr>
          <p:cNvPicPr/>
          <p:nvPr/>
        </p:nvPicPr>
        <p:blipFill rotWithShape="1">
          <a:blip r:embed="rId3">
            <a:extLst>
              <a:ext uri="{28A0092B-C50C-407E-A947-70E740481C1C}">
                <a14:useLocalDpi xmlns:a14="http://schemas.microsoft.com/office/drawing/2010/main" val="0"/>
              </a:ext>
            </a:extLst>
          </a:blip>
          <a:srcRect l="40923" t="40427" r="40972" b="32415"/>
          <a:stretch/>
        </p:blipFill>
        <p:spPr bwMode="auto">
          <a:xfrm>
            <a:off x="5357869" y="1736261"/>
            <a:ext cx="1158347" cy="1201874"/>
          </a:xfrm>
          <a:prstGeom prst="rect">
            <a:avLst/>
          </a:prstGeom>
          <a:gradFill>
            <a:gsLst>
              <a:gs pos="0">
                <a:schemeClr val="accent2"/>
              </a:gs>
              <a:gs pos="74000">
                <a:schemeClr val="accent3">
                  <a:lumMod val="45000"/>
                  <a:lumOff val="55000"/>
                </a:schemeClr>
              </a:gs>
              <a:gs pos="83000">
                <a:schemeClr val="accent3">
                  <a:lumMod val="45000"/>
                  <a:lumOff val="55000"/>
                </a:schemeClr>
              </a:gs>
              <a:gs pos="100000">
                <a:schemeClr val="accent3">
                  <a:lumMod val="30000"/>
                  <a:lumOff val="70000"/>
                </a:schemeClr>
              </a:gs>
            </a:gsLst>
            <a:lin ang="10800000" scaled="1"/>
          </a:gradFill>
          <a:ln>
            <a:solidFill>
              <a:schemeClr val="accent3"/>
            </a:solidFill>
          </a:ln>
          <a:extLst>
            <a:ext uri="{53640926-AAD7-44D8-BBD7-CCE9431645EC}">
              <a14:shadowObscured xmlns:a14="http://schemas.microsoft.com/office/drawing/2010/main"/>
            </a:ext>
          </a:extLst>
        </p:spPr>
      </p:pic>
      <p:sp>
        <p:nvSpPr>
          <p:cNvPr id="7" name="Titel 1">
            <a:extLst>
              <a:ext uri="{FF2B5EF4-FFF2-40B4-BE49-F238E27FC236}">
                <a16:creationId xmlns:a16="http://schemas.microsoft.com/office/drawing/2014/main" id="{F64D46E7-E251-4829-8785-16885CF30E9C}"/>
              </a:ext>
            </a:extLst>
          </p:cNvPr>
          <p:cNvSpPr txBox="1">
            <a:spLocks noGrp="1"/>
          </p:cNvSpPr>
          <p:nvPr>
            <p:ph type="title" idx="4294967295"/>
          </p:nvPr>
        </p:nvSpPr>
        <p:spPr>
          <a:xfrm>
            <a:off x="215900" y="863600"/>
            <a:ext cx="8928100" cy="679450"/>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spc="-4" dirty="0">
                <a:solidFill>
                  <a:schemeClr val="tx1"/>
                </a:solidFill>
                <a:latin typeface="Segoe UI "/>
              </a:rPr>
              <a:t>Fröbel-Orientierungsrahmen - </a:t>
            </a:r>
            <a:r>
              <a:rPr lang="de-DE" sz="2000" b="1" dirty="0">
                <a:solidFill>
                  <a:schemeClr val="tx1"/>
                </a:solidFill>
                <a:latin typeface="Segoe UI "/>
              </a:rPr>
              <a:t>Datenschutz</a:t>
            </a:r>
            <a:endParaRPr lang="de-DE" sz="2700" dirty="0"/>
          </a:p>
        </p:txBody>
      </p:sp>
      <p:pic>
        <p:nvPicPr>
          <p:cNvPr id="12" name="Grafik 11">
            <a:extLst>
              <a:ext uri="{FF2B5EF4-FFF2-40B4-BE49-F238E27FC236}">
                <a16:creationId xmlns:a16="http://schemas.microsoft.com/office/drawing/2014/main" id="{632932E5-7571-4FFD-99E7-46E78854A88B}"/>
              </a:ext>
            </a:extLst>
          </p:cNvPr>
          <p:cNvPicPr>
            <a:picLocks noChangeAspect="1"/>
          </p:cNvPicPr>
          <p:nvPr/>
        </p:nvPicPr>
        <p:blipFill rotWithShape="1">
          <a:blip r:embed="rId4"/>
          <a:srcRect l="17214" t="46956" r="77183" b="44928"/>
          <a:stretch/>
        </p:blipFill>
        <p:spPr>
          <a:xfrm>
            <a:off x="812950" y="1306395"/>
            <a:ext cx="858628" cy="859732"/>
          </a:xfrm>
          <a:prstGeom prst="rect">
            <a:avLst/>
          </a:prstGeom>
        </p:spPr>
      </p:pic>
      <p:sp>
        <p:nvSpPr>
          <p:cNvPr id="11" name="Rechteck 10">
            <a:extLst>
              <a:ext uri="{FF2B5EF4-FFF2-40B4-BE49-F238E27FC236}">
                <a16:creationId xmlns:a16="http://schemas.microsoft.com/office/drawing/2014/main" id="{7A758CBD-A7CA-4A24-BA05-0623DA292CA1}"/>
              </a:ext>
            </a:extLst>
          </p:cNvPr>
          <p:cNvSpPr/>
          <p:nvPr/>
        </p:nvSpPr>
        <p:spPr>
          <a:xfrm>
            <a:off x="1242264" y="1850623"/>
            <a:ext cx="3509756" cy="611899"/>
          </a:xfrm>
          <a:prstGeom prst="rect">
            <a:avLst/>
          </a:prstGeom>
          <a:solidFill>
            <a:srgbClr val="EAF3BF"/>
          </a:solidFill>
          <a:ln>
            <a:solidFill>
              <a:schemeClr val="accent1"/>
            </a:solidFill>
          </a:ln>
        </p:spPr>
        <p:txBody>
          <a:bodyPr wrap="square">
            <a:spAutoFit/>
          </a:bodyPr>
          <a:lstStyle/>
          <a:p>
            <a:pPr>
              <a:lnSpc>
                <a:spcPct val="150000"/>
              </a:lnSpc>
            </a:pPr>
            <a:r>
              <a:rPr lang="de-DE" sz="1200" dirty="0">
                <a:latin typeface="Segoe UI "/>
              </a:rPr>
              <a:t>Grundvoraussetzung: Vertrauensvolles Verhältnis  </a:t>
            </a:r>
          </a:p>
          <a:p>
            <a:pPr>
              <a:lnSpc>
                <a:spcPct val="150000"/>
              </a:lnSpc>
            </a:pPr>
            <a:r>
              <a:rPr lang="de-DE" sz="1200" dirty="0">
                <a:latin typeface="Segoe UI "/>
              </a:rPr>
              <a:t>für Unterstützung &amp; Begleitung </a:t>
            </a:r>
          </a:p>
        </p:txBody>
      </p:sp>
      <p:sp>
        <p:nvSpPr>
          <p:cNvPr id="15" name="object 4">
            <a:extLst>
              <a:ext uri="{FF2B5EF4-FFF2-40B4-BE49-F238E27FC236}">
                <a16:creationId xmlns:a16="http://schemas.microsoft.com/office/drawing/2014/main" id="{351764F8-D1F7-4637-B340-346CD71365C9}"/>
              </a:ext>
            </a:extLst>
          </p:cNvPr>
          <p:cNvSpPr txBox="1"/>
          <p:nvPr/>
        </p:nvSpPr>
        <p:spPr>
          <a:xfrm>
            <a:off x="451217" y="2715765"/>
            <a:ext cx="4480823" cy="1660809"/>
          </a:xfrm>
          <a:prstGeom prst="rect">
            <a:avLst/>
          </a:prstGeom>
          <a:solidFill>
            <a:srgbClr val="EAF3BF"/>
          </a:solidFill>
          <a:ln>
            <a:solidFill>
              <a:schemeClr val="accent1"/>
            </a:solidFill>
          </a:ln>
        </p:spPr>
        <p:txBody>
          <a:bodyPr vert="horz" wrap="square" lIns="0" tIns="9525" rIns="0" bIns="0" rtlCol="0">
            <a:spAutoFit/>
          </a:bodyPr>
          <a:lstStyle/>
          <a:p>
            <a:pPr lvl="2">
              <a:lnSpc>
                <a:spcPct val="150000"/>
              </a:lnSpc>
            </a:pPr>
            <a:r>
              <a:rPr lang="de-DE" sz="1200" dirty="0">
                <a:latin typeface="Segoe UI "/>
              </a:rPr>
              <a:t>Kita-Sozialarbeiter*innen unterliegen der Schweigepflicht und behandeln alle Gespräche vertraulich!</a:t>
            </a:r>
          </a:p>
          <a:p>
            <a:pPr lvl="2">
              <a:lnSpc>
                <a:spcPct val="150000"/>
              </a:lnSpc>
            </a:pPr>
            <a:r>
              <a:rPr lang="de-DE" sz="1200" dirty="0">
                <a:latin typeface="Segoe UI "/>
              </a:rPr>
              <a:t>Eine Weitergabe von Informationen im Rahmen des Unterstützungsprozesses ist nur mittels einer Entbindung von der Schweigepflicht möglich.</a:t>
            </a:r>
          </a:p>
        </p:txBody>
      </p:sp>
      <p:sp>
        <p:nvSpPr>
          <p:cNvPr id="19" name="object 4">
            <a:extLst>
              <a:ext uri="{FF2B5EF4-FFF2-40B4-BE49-F238E27FC236}">
                <a16:creationId xmlns:a16="http://schemas.microsoft.com/office/drawing/2014/main" id="{27C79C5C-F3DE-426E-B341-7D60D57A75EA}"/>
              </a:ext>
            </a:extLst>
          </p:cNvPr>
          <p:cNvSpPr txBox="1"/>
          <p:nvPr/>
        </p:nvSpPr>
        <p:spPr>
          <a:xfrm>
            <a:off x="5364088" y="2921234"/>
            <a:ext cx="3213672" cy="1366015"/>
          </a:xfrm>
          <a:prstGeom prst="rect">
            <a:avLst/>
          </a:prstGeom>
          <a:solidFill>
            <a:srgbClr val="EAF3BF"/>
          </a:solidFill>
          <a:ln>
            <a:solidFill>
              <a:schemeClr val="accent1"/>
            </a:solidFill>
          </a:ln>
        </p:spPr>
        <p:txBody>
          <a:bodyPr vert="horz" wrap="square" lIns="0" tIns="9525" rIns="0" bIns="0" rtlCol="0">
            <a:spAutoFit/>
          </a:bodyPr>
          <a:lstStyle/>
          <a:p>
            <a:pPr>
              <a:lnSpc>
                <a:spcPct val="150000"/>
              </a:lnSpc>
            </a:pPr>
            <a:r>
              <a:rPr lang="de-DE" sz="1200" dirty="0">
                <a:latin typeface="Segoe UI "/>
              </a:rPr>
              <a:t>Löschung von Kinder- und Familiendaten </a:t>
            </a:r>
          </a:p>
          <a:p>
            <a:pPr>
              <a:lnSpc>
                <a:spcPct val="150000"/>
              </a:lnSpc>
            </a:pPr>
            <a:r>
              <a:rPr lang="de-DE" sz="1200" dirty="0">
                <a:latin typeface="Segoe UI "/>
              </a:rPr>
              <a:t>nach Erreichen des Verwendungszwecks sowie Einhaltung gesetzlich vorgeschriebener Aufbewahrungsfristen, wie im Löschverzeichnis von FRÖBEL dargestellt.</a:t>
            </a:r>
          </a:p>
        </p:txBody>
      </p:sp>
      <p:sp>
        <p:nvSpPr>
          <p:cNvPr id="20" name="object 4">
            <a:extLst>
              <a:ext uri="{FF2B5EF4-FFF2-40B4-BE49-F238E27FC236}">
                <a16:creationId xmlns:a16="http://schemas.microsoft.com/office/drawing/2014/main" id="{1416530D-8C2D-430F-A918-CD2C168C68F9}"/>
              </a:ext>
            </a:extLst>
          </p:cNvPr>
          <p:cNvSpPr txBox="1"/>
          <p:nvPr/>
        </p:nvSpPr>
        <p:spPr>
          <a:xfrm>
            <a:off x="6516216" y="2125064"/>
            <a:ext cx="2540276" cy="812017"/>
          </a:xfrm>
          <a:prstGeom prst="rect">
            <a:avLst/>
          </a:prstGeom>
          <a:solidFill>
            <a:srgbClr val="EAF3BF"/>
          </a:solidFill>
          <a:ln>
            <a:solidFill>
              <a:schemeClr val="accent1"/>
            </a:solidFill>
          </a:ln>
        </p:spPr>
        <p:txBody>
          <a:bodyPr vert="horz" wrap="square" lIns="0" tIns="9525" rIns="0" bIns="0" rtlCol="0">
            <a:spAutoFit/>
          </a:bodyPr>
          <a:lstStyle/>
          <a:p>
            <a:pPr>
              <a:lnSpc>
                <a:spcPct val="150000"/>
              </a:lnSpc>
            </a:pPr>
            <a:r>
              <a:rPr lang="de-DE" sz="1200" dirty="0">
                <a:latin typeface="Segoe UI "/>
              </a:rPr>
              <a:t>Wahrung des Sozialgeheimnisses </a:t>
            </a:r>
          </a:p>
          <a:p>
            <a:pPr>
              <a:lnSpc>
                <a:spcPct val="150000"/>
              </a:lnSpc>
            </a:pPr>
            <a:r>
              <a:rPr lang="de-DE" sz="1200" dirty="0">
                <a:latin typeface="Segoe UI "/>
              </a:rPr>
              <a:t>bei Erhebung, Verarbeitung und Nutzung von Daten.</a:t>
            </a:r>
          </a:p>
        </p:txBody>
      </p:sp>
      <p:sp>
        <p:nvSpPr>
          <p:cNvPr id="22" name="object 7">
            <a:extLst>
              <a:ext uri="{FF2B5EF4-FFF2-40B4-BE49-F238E27FC236}">
                <a16:creationId xmlns:a16="http://schemas.microsoft.com/office/drawing/2014/main" id="{145F7203-A4C8-480C-9548-06CF49F7174C}"/>
              </a:ext>
            </a:extLst>
          </p:cNvPr>
          <p:cNvSpPr/>
          <p:nvPr/>
        </p:nvSpPr>
        <p:spPr>
          <a:xfrm>
            <a:off x="7300751" y="102879"/>
            <a:ext cx="804591" cy="822339"/>
          </a:xfrm>
          <a:prstGeom prst="rect">
            <a:avLst/>
          </a:prstGeom>
          <a:blipFill>
            <a:blip r:embed="rId5" cstate="print"/>
            <a:stretch>
              <a:fillRect/>
            </a:stretch>
          </a:blipFill>
        </p:spPr>
        <p:txBody>
          <a:bodyPr wrap="square" lIns="0" tIns="0" rIns="0" bIns="0" rtlCol="0"/>
          <a:lstStyle/>
          <a:p>
            <a:endParaRPr dirty="0"/>
          </a:p>
        </p:txBody>
      </p:sp>
      <p:pic>
        <p:nvPicPr>
          <p:cNvPr id="16" name="Grafik 15">
            <a:extLst>
              <a:ext uri="{FF2B5EF4-FFF2-40B4-BE49-F238E27FC236}">
                <a16:creationId xmlns:a16="http://schemas.microsoft.com/office/drawing/2014/main" id="{F8C64213-3CBE-4CF9-8F5B-8CD0208B2C54}"/>
              </a:ext>
            </a:extLst>
          </p:cNvPr>
          <p:cNvPicPr/>
          <p:nvPr/>
        </p:nvPicPr>
        <p:blipFill rotWithShape="1">
          <a:blip r:embed="rId6">
            <a:extLst>
              <a:ext uri="{28A0092B-C50C-407E-A947-70E740481C1C}">
                <a14:useLocalDpi xmlns:a14="http://schemas.microsoft.com/office/drawing/2010/main" val="0"/>
              </a:ext>
            </a:extLst>
          </a:blip>
          <a:srcRect l="38460" t="57808" r="57271" b="30912"/>
          <a:stretch/>
        </p:blipFill>
        <p:spPr bwMode="auto">
          <a:xfrm>
            <a:off x="499683" y="3114781"/>
            <a:ext cx="599963" cy="1049962"/>
          </a:xfrm>
          <a:prstGeom prst="rect">
            <a:avLst/>
          </a:prstGeom>
          <a:ln>
            <a:noFill/>
          </a:ln>
          <a:extLst>
            <a:ext uri="{53640926-AAD7-44D8-BBD7-CCE9431645EC}">
              <a14:shadowObscured xmlns:a14="http://schemas.microsoft.com/office/drawing/2010/main"/>
            </a:ext>
          </a:extLst>
        </p:spPr>
      </p:pic>
      <p:pic>
        <p:nvPicPr>
          <p:cNvPr id="13" name="Picture 2">
            <a:extLst>
              <a:ext uri="{FF2B5EF4-FFF2-40B4-BE49-F238E27FC236}">
                <a16:creationId xmlns:a16="http://schemas.microsoft.com/office/drawing/2014/main" id="{0B83A665-F22A-404E-8E61-AE0BB94F3E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a:extLst>
              <a:ext uri="{FF2B5EF4-FFF2-40B4-BE49-F238E27FC236}">
                <a16:creationId xmlns:a16="http://schemas.microsoft.com/office/drawing/2014/main" id="{3BCFBBE2-4E48-4DAE-9A82-B2A7BE27853F}"/>
              </a:ext>
            </a:extLst>
          </p:cNvPr>
          <p:cNvSpPr txBox="1"/>
          <p:nvPr/>
        </p:nvSpPr>
        <p:spPr>
          <a:xfrm>
            <a:off x="2587338" y="4587974"/>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236045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9" grpId="0" animBg="1"/>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BCF74C3-FA97-D951-E6E1-205110B62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9327" y="1175074"/>
            <a:ext cx="1999413" cy="31990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3A76EDA-26BE-D8F8-6489-93057D719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400" y="1131590"/>
            <a:ext cx="1841919" cy="32425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in Bild, das Text, Screenshot, Diagramm, Software enthält.&#10;&#10;Beschreibung automatisch generiert.">
            <a:extLst>
              <a:ext uri="{FF2B5EF4-FFF2-40B4-BE49-F238E27FC236}">
                <a16:creationId xmlns:a16="http://schemas.microsoft.com/office/drawing/2014/main" id="{E1EA95C1-9328-264A-8AEC-DCB29D89BA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4319" y="969877"/>
            <a:ext cx="2502177" cy="3289159"/>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a:extLst>
              <a:ext uri="{FF2B5EF4-FFF2-40B4-BE49-F238E27FC236}">
                <a16:creationId xmlns:a16="http://schemas.microsoft.com/office/drawing/2014/main" id="{88355BF3-C5C0-4F25-8671-711D6E50E683}"/>
              </a:ext>
            </a:extLst>
          </p:cNvPr>
          <p:cNvSpPr/>
          <p:nvPr/>
        </p:nvSpPr>
        <p:spPr>
          <a:xfrm>
            <a:off x="163602" y="3363838"/>
            <a:ext cx="2362201" cy="1061829"/>
          </a:xfrm>
          <a:prstGeom prst="rect">
            <a:avLst/>
          </a:prstGeom>
          <a:solidFill>
            <a:schemeClr val="accent3"/>
          </a:solidFill>
          <a:ln>
            <a:solidFill>
              <a:schemeClr val="accent3"/>
            </a:solidFill>
          </a:ln>
        </p:spPr>
        <p:txBody>
          <a:bodyPr wrap="square">
            <a:spAutoFit/>
          </a:bodyPr>
          <a:lstStyle/>
          <a:p>
            <a:r>
              <a:rPr lang="de-DE" sz="900" dirty="0">
                <a:latin typeface="Segoe UI "/>
                <a:hlinkClick r:id="rId5">
                  <a:extLst>
                    <a:ext uri="{A12FA001-AC4F-418D-AE19-62706E023703}">
                      <ahyp:hlinkClr xmlns:ahyp="http://schemas.microsoft.com/office/drawing/2018/hyperlinkcolor" val="tx"/>
                    </a:ext>
                  </a:extLst>
                </a:hlinkClick>
              </a:rPr>
              <a:t>Link:</a:t>
            </a:r>
          </a:p>
          <a:p>
            <a:r>
              <a:rPr lang="de-DE" sz="900" dirty="0">
                <a:latin typeface="Segoe UI "/>
                <a:hlinkClick r:id="rId5">
                  <a:extLst>
                    <a:ext uri="{A12FA001-AC4F-418D-AE19-62706E023703}">
                      <ahyp:hlinkClr xmlns:ahyp="http://schemas.microsoft.com/office/drawing/2018/hyperlinkcolor" val="tx"/>
                    </a:ext>
                  </a:extLst>
                </a:hlinkClick>
              </a:rPr>
              <a:t>https://forms.office.com/Pages/DesignPageV2.aspx?subpage=design&amp;FormId=JrQYpkja8kiapzUGW9YrOEA4Bo-Az51GkA3-8pmivRxUMjhHSTZMNVlOREFBQkFSU0JNNVpCOE5ENy4u</a:t>
            </a:r>
            <a:endParaRPr lang="de-DE" sz="900" dirty="0">
              <a:latin typeface="Segoe UI "/>
            </a:endParaRPr>
          </a:p>
          <a:p>
            <a:endParaRPr lang="de-DE" sz="900" dirty="0">
              <a:latin typeface="Segoe UI "/>
            </a:endParaRPr>
          </a:p>
        </p:txBody>
      </p:sp>
      <p:sp>
        <p:nvSpPr>
          <p:cNvPr id="14" name="Titel 1">
            <a:extLst>
              <a:ext uri="{FF2B5EF4-FFF2-40B4-BE49-F238E27FC236}">
                <a16:creationId xmlns:a16="http://schemas.microsoft.com/office/drawing/2014/main" id="{11317134-9894-4DDE-8178-FAF171EF7D76}"/>
              </a:ext>
            </a:extLst>
          </p:cNvPr>
          <p:cNvSpPr txBox="1">
            <a:spLocks/>
          </p:cNvSpPr>
          <p:nvPr/>
        </p:nvSpPr>
        <p:spPr>
          <a:xfrm>
            <a:off x="140845" y="886030"/>
            <a:ext cx="8301552" cy="8142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dirty="0">
                <a:solidFill>
                  <a:schemeClr val="tx1"/>
                </a:solidFill>
                <a:latin typeface="Segoe UI" panose="020B0502040204020203" pitchFamily="34" charset="0"/>
                <a:cs typeface="Segoe UI" panose="020B0502040204020203" pitchFamily="34" charset="0"/>
              </a:rPr>
              <a:t>Digitale Bedarfsabfragen</a:t>
            </a:r>
            <a:endParaRPr lang="de-DE" sz="2000" b="1" dirty="0">
              <a:solidFill>
                <a:schemeClr val="tx1"/>
              </a:solidFill>
            </a:endParaRPr>
          </a:p>
        </p:txBody>
      </p:sp>
      <p:pic>
        <p:nvPicPr>
          <p:cNvPr id="9" name="Picture 2">
            <a:extLst>
              <a:ext uri="{FF2B5EF4-FFF2-40B4-BE49-F238E27FC236}">
                <a16:creationId xmlns:a16="http://schemas.microsoft.com/office/drawing/2014/main" id="{B7F83FD1-DDA2-43B6-8A00-55F3E65187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3">
            <a:extLst>
              <a:ext uri="{FF2B5EF4-FFF2-40B4-BE49-F238E27FC236}">
                <a16:creationId xmlns:a16="http://schemas.microsoft.com/office/drawing/2014/main" id="{4B18D9CC-456B-44A0-81FD-74D38B5CD6C5}"/>
              </a:ext>
            </a:extLst>
          </p:cNvPr>
          <p:cNvSpPr txBox="1"/>
          <p:nvPr/>
        </p:nvSpPr>
        <p:spPr>
          <a:xfrm>
            <a:off x="163602" y="1408248"/>
            <a:ext cx="2314343" cy="1486465"/>
          </a:xfrm>
          <a:prstGeom prst="rect">
            <a:avLst/>
          </a:prstGeom>
          <a:ln w="28575">
            <a:solidFill>
              <a:schemeClr val="accent3"/>
            </a:solidFill>
          </a:ln>
        </p:spPr>
        <p:txBody>
          <a:bodyPr vert="horz" wrap="square" lIns="0" tIns="9049" rIns="0" bIns="0" rtlCol="0">
            <a:spAutoFit/>
          </a:bodyPr>
          <a:lstStyle/>
          <a:p>
            <a:pPr marL="171450" indent="-171450">
              <a:buFont typeface="Arial" panose="020B0604020202020204" pitchFamily="34" charset="0"/>
              <a:buChar char="•"/>
            </a:pPr>
            <a:r>
              <a:rPr lang="de-DE" sz="1200" dirty="0">
                <a:latin typeface="Segoe UI" panose="020B0502040204020203" pitchFamily="34" charset="0"/>
                <a:cs typeface="Segoe UI" panose="020B0502040204020203" pitchFamily="34" charset="0"/>
              </a:rPr>
              <a:t>Niederschwellig zu erstellen </a:t>
            </a:r>
          </a:p>
          <a:p>
            <a:pPr marL="171450" indent="-171450">
              <a:buFont typeface="Arial" panose="020B0604020202020204" pitchFamily="34" charset="0"/>
              <a:buChar char="•"/>
            </a:pPr>
            <a:r>
              <a:rPr lang="de-DE" sz="1200" dirty="0">
                <a:latin typeface="Segoe UI" panose="020B0502040204020203" pitchFamily="34" charset="0"/>
                <a:cs typeface="Segoe UI" panose="020B0502040204020203" pitchFamily="34" charset="0"/>
              </a:rPr>
              <a:t>Breite Erreichbarkeit (Elterngruppen, E-Mails,…)</a:t>
            </a:r>
          </a:p>
          <a:p>
            <a:pPr marL="171450" indent="-171450">
              <a:buFont typeface="Arial" panose="020B0604020202020204" pitchFamily="34" charset="0"/>
              <a:buChar char="•"/>
            </a:pPr>
            <a:r>
              <a:rPr lang="de-DE" sz="1200" dirty="0">
                <a:latin typeface="Segoe UI" panose="020B0502040204020203" pitchFamily="34" charset="0"/>
                <a:cs typeface="Segoe UI" panose="020B0502040204020203" pitchFamily="34" charset="0"/>
              </a:rPr>
              <a:t>Einbindung des Sozialraums </a:t>
            </a:r>
          </a:p>
          <a:p>
            <a:pPr marL="171450" indent="-171450">
              <a:buFont typeface="Arial" panose="020B0604020202020204" pitchFamily="34" charset="0"/>
              <a:buChar char="•"/>
            </a:pPr>
            <a:r>
              <a:rPr lang="de-DE" sz="1200" dirty="0">
                <a:latin typeface="Segoe UI" panose="020B0502040204020203" pitchFamily="34" charset="0"/>
                <a:cs typeface="Segoe UI" panose="020B0502040204020203" pitchFamily="34" charset="0"/>
              </a:rPr>
              <a:t>Zugang für alle Familien möglich?</a:t>
            </a:r>
          </a:p>
          <a:p>
            <a:pPr marL="171450" indent="-171450">
              <a:buFont typeface="Arial" panose="020B0604020202020204" pitchFamily="34" charset="0"/>
              <a:buChar char="•"/>
            </a:pPr>
            <a:r>
              <a:rPr lang="de-DE" sz="1200" dirty="0">
                <a:latin typeface="Segoe UI" panose="020B0502040204020203" pitchFamily="34" charset="0"/>
                <a:cs typeface="Segoe UI" panose="020B0502040204020203" pitchFamily="34" charset="0"/>
              </a:rPr>
              <a:t>Transparenz und Kommunikation?</a:t>
            </a:r>
          </a:p>
        </p:txBody>
      </p:sp>
    </p:spTree>
    <p:extLst>
      <p:ext uri="{BB962C8B-B14F-4D97-AF65-F5344CB8AC3E}">
        <p14:creationId xmlns:p14="http://schemas.microsoft.com/office/powerpoint/2010/main" val="19820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FB274A2A-8D1B-2456-A571-D50C7A08A17E}"/>
              </a:ext>
            </a:extLst>
          </p:cNvPr>
          <p:cNvPicPr>
            <a:picLocks noChangeAspect="1"/>
          </p:cNvPicPr>
          <p:nvPr/>
        </p:nvPicPr>
        <p:blipFill>
          <a:blip r:embed="rId2"/>
          <a:stretch>
            <a:fillRect/>
          </a:stretch>
        </p:blipFill>
        <p:spPr>
          <a:xfrm>
            <a:off x="7668344" y="3063875"/>
            <a:ext cx="1287402" cy="1287402"/>
          </a:xfrm>
          <a:prstGeom prst="rect">
            <a:avLst/>
          </a:prstGeom>
        </p:spPr>
      </p:pic>
      <p:sp>
        <p:nvSpPr>
          <p:cNvPr id="12" name="Pfeil nach rechts 11">
            <a:extLst>
              <a:ext uri="{FF2B5EF4-FFF2-40B4-BE49-F238E27FC236}">
                <a16:creationId xmlns:a16="http://schemas.microsoft.com/office/drawing/2014/main" id="{9FCC3C26-C3D8-967B-3771-9D9E1F86995E}"/>
              </a:ext>
            </a:extLst>
          </p:cNvPr>
          <p:cNvSpPr/>
          <p:nvPr/>
        </p:nvSpPr>
        <p:spPr>
          <a:xfrm>
            <a:off x="4644008" y="3110497"/>
            <a:ext cx="2749141" cy="1194395"/>
          </a:xfrm>
          <a:prstGeom prst="right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500" dirty="0"/>
              <a:t>Hier finden Sie weitere Informationen</a:t>
            </a:r>
          </a:p>
        </p:txBody>
      </p:sp>
      <p:sp>
        <p:nvSpPr>
          <p:cNvPr id="15" name="Textfeld 14">
            <a:extLst>
              <a:ext uri="{FF2B5EF4-FFF2-40B4-BE49-F238E27FC236}">
                <a16:creationId xmlns:a16="http://schemas.microsoft.com/office/drawing/2014/main" id="{92DEEFF5-FCF1-450F-BAFF-7BBFA719AF09}"/>
              </a:ext>
            </a:extLst>
          </p:cNvPr>
          <p:cNvSpPr txBox="1"/>
          <p:nvPr/>
        </p:nvSpPr>
        <p:spPr>
          <a:xfrm>
            <a:off x="4644008" y="1131590"/>
            <a:ext cx="3703870" cy="1211062"/>
          </a:xfrm>
          <a:prstGeom prst="rect">
            <a:avLst/>
          </a:prstGeom>
          <a:solidFill>
            <a:schemeClr val="bg1"/>
          </a:solidFill>
          <a:ln w="28575">
            <a:solidFill>
              <a:schemeClr val="accent3"/>
            </a:solidFill>
          </a:ln>
        </p:spPr>
        <p:txBody>
          <a:bodyPr wrap="square" lIns="135000" tIns="108000" rIns="135000" bIns="108000" rtlCol="0" anchor="t">
            <a:noAutofit/>
          </a:bodyPr>
          <a:lstStyle/>
          <a:p>
            <a:pPr marL="214313" indent="-214313">
              <a:spcAft>
                <a:spcPts val="900"/>
              </a:spcAft>
              <a:buFont typeface="Arial" panose="020B0604020202020204" pitchFamily="34" charset="0"/>
              <a:buChar char="•"/>
            </a:pPr>
            <a:r>
              <a:rPr lang="de-DE" sz="1050" dirty="0"/>
              <a:t>Themen sind Medienerziehung, Stärkung der Resilienz, Sexualpädagogik in der Kita, Patchwork-Familie usw.</a:t>
            </a:r>
          </a:p>
          <a:p>
            <a:pPr marL="214313" indent="-214313">
              <a:spcAft>
                <a:spcPts val="900"/>
              </a:spcAft>
              <a:buFont typeface="Arial" panose="020B0604020202020204" pitchFamily="34" charset="0"/>
              <a:buChar char="•"/>
            </a:pPr>
            <a:r>
              <a:rPr lang="de-DE" sz="1050" dirty="0"/>
              <a:t>Gespräche mit </a:t>
            </a:r>
            <a:r>
              <a:rPr lang="de-DE" sz="1050" b="1" dirty="0"/>
              <a:t>externen oder internen Expert*innen</a:t>
            </a:r>
          </a:p>
          <a:p>
            <a:pPr marL="214313" indent="-214313">
              <a:spcAft>
                <a:spcPts val="900"/>
              </a:spcAft>
              <a:buFont typeface="Arial" panose="020B0604020202020204" pitchFamily="34" charset="0"/>
              <a:buChar char="•"/>
            </a:pPr>
            <a:r>
              <a:rPr lang="de-DE" sz="1050" b="1" dirty="0"/>
              <a:t>Kostenlos zur Verfügung </a:t>
            </a:r>
            <a:r>
              <a:rPr lang="de-DE" sz="1050" dirty="0"/>
              <a:t>auf den Plattformen </a:t>
            </a:r>
            <a:r>
              <a:rPr lang="de-DE" sz="1050" dirty="0" err="1"/>
              <a:t>Soundcloud</a:t>
            </a:r>
            <a:r>
              <a:rPr lang="de-DE" sz="1050" dirty="0"/>
              <a:t>, Spotify und </a:t>
            </a:r>
            <a:r>
              <a:rPr lang="de-DE" sz="1050" dirty="0" err="1"/>
              <a:t>Youtube</a:t>
            </a:r>
            <a:endParaRPr lang="de-DE" sz="1050" dirty="0"/>
          </a:p>
        </p:txBody>
      </p:sp>
      <p:sp>
        <p:nvSpPr>
          <p:cNvPr id="17" name="Textfeld 16">
            <a:extLst>
              <a:ext uri="{FF2B5EF4-FFF2-40B4-BE49-F238E27FC236}">
                <a16:creationId xmlns:a16="http://schemas.microsoft.com/office/drawing/2014/main" id="{AAC67FB0-978F-440C-AE39-2A8BF09590BA}"/>
              </a:ext>
            </a:extLst>
          </p:cNvPr>
          <p:cNvSpPr txBox="1"/>
          <p:nvPr/>
        </p:nvSpPr>
        <p:spPr>
          <a:xfrm>
            <a:off x="551729" y="3360188"/>
            <a:ext cx="6353175" cy="738664"/>
          </a:xfrm>
          <a:prstGeom prst="rect">
            <a:avLst/>
          </a:prstGeom>
          <a:noFill/>
        </p:spPr>
        <p:txBody>
          <a:bodyPr wrap="square">
            <a:spAutoFit/>
          </a:bodyPr>
          <a:lstStyle/>
          <a:p>
            <a:pPr algn="l"/>
            <a:r>
              <a:rPr lang="de-DE" sz="1050" dirty="0">
                <a:latin typeface="Segoe UI Historic" panose="020B0502040204020203" pitchFamily="34" charset="0"/>
                <a:ea typeface="Segoe UI Historic" panose="020B0502040204020203" pitchFamily="34" charset="0"/>
                <a:cs typeface="Segoe UI Historic" panose="020B0502040204020203" pitchFamily="34" charset="0"/>
              </a:rPr>
              <a:t>Alle Folgen gibt es auf unserer Homepage sowie auf </a:t>
            </a:r>
          </a:p>
          <a:p>
            <a:pPr algn="l">
              <a:buFont typeface="Arial" panose="020B0604020202020204" pitchFamily="34" charset="0"/>
              <a:buChar char="•"/>
            </a:pPr>
            <a:r>
              <a:rPr lang="de-DE" sz="1050" u="sng" dirty="0">
                <a:latin typeface="Segoe UI Historic" panose="020B0502040204020203" pitchFamily="34" charset="0"/>
                <a:ea typeface="Segoe UI Historic" panose="020B0502040204020203" pitchFamily="34" charset="0"/>
                <a:cs typeface="Segoe UI Historic" panose="020B0502040204020203" pitchFamily="34" charset="0"/>
                <a:hlinkClick r:id="rId3">
                  <a:extLst>
                    <a:ext uri="{A12FA001-AC4F-418D-AE19-62706E023703}">
                      <ahyp:hlinkClr xmlns:ahyp="http://schemas.microsoft.com/office/drawing/2018/hyperlinkcolor" val="tx"/>
                    </a:ext>
                  </a:extLst>
                </a:hlinkClick>
              </a:rPr>
              <a:t>Soundcloud</a:t>
            </a:r>
            <a:endParaRPr lang="de-DE" sz="1050" dirty="0">
              <a:latin typeface="Segoe UI Historic" panose="020B0502040204020203" pitchFamily="34" charset="0"/>
              <a:ea typeface="Segoe UI Historic" panose="020B0502040204020203" pitchFamily="34" charset="0"/>
              <a:cs typeface="Segoe UI Historic" panose="020B0502040204020203" pitchFamily="34" charset="0"/>
            </a:endParaRPr>
          </a:p>
          <a:p>
            <a:pPr algn="l">
              <a:buFont typeface="Arial" panose="020B0604020202020204" pitchFamily="34" charset="0"/>
              <a:buChar char="•"/>
            </a:pPr>
            <a:r>
              <a:rPr lang="de-DE" sz="1050" u="sng" dirty="0">
                <a:latin typeface="Segoe UI Historic" panose="020B0502040204020203" pitchFamily="34" charset="0"/>
                <a:ea typeface="Segoe UI Historic" panose="020B0502040204020203" pitchFamily="34" charset="0"/>
                <a:cs typeface="Segoe UI Historic" panose="020B0502040204020203" pitchFamily="34" charset="0"/>
                <a:hlinkClick r:id="rId4">
                  <a:extLst>
                    <a:ext uri="{A12FA001-AC4F-418D-AE19-62706E023703}">
                      <ahyp:hlinkClr xmlns:ahyp="http://schemas.microsoft.com/office/drawing/2018/hyperlinkcolor" val="tx"/>
                    </a:ext>
                  </a:extLst>
                </a:hlinkClick>
              </a:rPr>
              <a:t>Spotify</a:t>
            </a:r>
            <a:endParaRPr lang="de-DE" sz="1050" dirty="0">
              <a:latin typeface="Segoe UI Historic" panose="020B0502040204020203" pitchFamily="34" charset="0"/>
              <a:ea typeface="Segoe UI Historic" panose="020B0502040204020203" pitchFamily="34" charset="0"/>
              <a:cs typeface="Segoe UI Historic" panose="020B0502040204020203" pitchFamily="34" charset="0"/>
            </a:endParaRPr>
          </a:p>
          <a:p>
            <a:pPr algn="l">
              <a:buFont typeface="Arial" panose="020B0604020202020204" pitchFamily="34" charset="0"/>
              <a:buChar char="•"/>
            </a:pPr>
            <a:r>
              <a:rPr lang="de-DE" sz="1050" u="sng" dirty="0">
                <a:latin typeface="Segoe UI Historic" panose="020B0502040204020203" pitchFamily="34" charset="0"/>
                <a:ea typeface="Segoe UI Historic" panose="020B0502040204020203" pitchFamily="34" charset="0"/>
                <a:cs typeface="Segoe UI Historic" panose="020B0502040204020203" pitchFamily="34" charset="0"/>
                <a:hlinkClick r:id="rId5">
                  <a:extLst>
                    <a:ext uri="{A12FA001-AC4F-418D-AE19-62706E023703}">
                      <ahyp:hlinkClr xmlns:ahyp="http://schemas.microsoft.com/office/drawing/2018/hyperlinkcolor" val="tx"/>
                    </a:ext>
                  </a:extLst>
                </a:hlinkClick>
              </a:rPr>
              <a:t>Youtube</a:t>
            </a:r>
            <a:endParaRPr lang="de-DE" sz="105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3" name="Picture 2">
            <a:extLst>
              <a:ext uri="{FF2B5EF4-FFF2-40B4-BE49-F238E27FC236}">
                <a16:creationId xmlns:a16="http://schemas.microsoft.com/office/drawing/2014/main" id="{3C7DED85-5CCB-452D-BC00-87A6672512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8" name="object 3">
            <a:extLst>
              <a:ext uri="{FF2B5EF4-FFF2-40B4-BE49-F238E27FC236}">
                <a16:creationId xmlns:a16="http://schemas.microsoft.com/office/drawing/2014/main" id="{DA8BFC75-BBB1-4684-BFD1-B6CCA066FCE4}"/>
              </a:ext>
            </a:extLst>
          </p:cNvPr>
          <p:cNvSpPr txBox="1"/>
          <p:nvPr/>
        </p:nvSpPr>
        <p:spPr>
          <a:xfrm>
            <a:off x="730268" y="1131590"/>
            <a:ext cx="3672408" cy="1978907"/>
          </a:xfrm>
          <a:prstGeom prst="rect">
            <a:avLst/>
          </a:prstGeom>
          <a:solidFill>
            <a:schemeClr val="bg1"/>
          </a:solidFill>
          <a:ln w="28575">
            <a:solidFill>
              <a:schemeClr val="accent3"/>
            </a:solidFill>
          </a:ln>
        </p:spPr>
        <p:txBody>
          <a:bodyPr vert="horz" wrap="square" lIns="0" tIns="9049" rIns="0" bIns="0" rtlCol="0">
            <a:spAutoFit/>
          </a:bodyPr>
          <a:lstStyle/>
          <a:p>
            <a:pPr marL="0" indent="0" algn="ctr" eaLnBrk="1" hangingPunct="1">
              <a:buFont typeface="Arial" panose="020B0604020202020204" pitchFamily="34" charset="0"/>
              <a:buNone/>
            </a:pPr>
            <a:endParaRPr lang="de-DE" sz="1600" dirty="0">
              <a:latin typeface="Segoe UI" panose="020B0502040204020203" pitchFamily="34" charset="0"/>
              <a:ea typeface="Segoe UI Historic" panose="020B0502040204020203" pitchFamily="34" charset="0"/>
              <a:cs typeface="Segoe UI" panose="020B0502040204020203" pitchFamily="34" charset="0"/>
            </a:endParaRPr>
          </a:p>
          <a:p>
            <a:pPr marL="0" indent="0" algn="ctr" eaLnBrk="1" hangingPunct="1">
              <a:buFont typeface="Arial" panose="020B0604020202020204" pitchFamily="34" charset="0"/>
              <a:buNone/>
            </a:pPr>
            <a:endParaRPr lang="de-DE" sz="1600" dirty="0">
              <a:latin typeface="Segoe UI" panose="020B0502040204020203" pitchFamily="34" charset="0"/>
              <a:ea typeface="Segoe UI Historic" panose="020B0502040204020203" pitchFamily="34" charset="0"/>
              <a:cs typeface="Segoe UI" panose="020B0502040204020203" pitchFamily="34" charset="0"/>
            </a:endParaRPr>
          </a:p>
          <a:p>
            <a:pPr marL="0" indent="0" algn="ctr" eaLnBrk="1" hangingPunct="1">
              <a:buFont typeface="Arial" panose="020B0604020202020204" pitchFamily="34" charset="0"/>
              <a:buNone/>
            </a:pPr>
            <a:r>
              <a:rPr lang="de-DE" sz="1600" dirty="0">
                <a:latin typeface="Segoe UI" panose="020B0502040204020203" pitchFamily="34" charset="0"/>
                <a:ea typeface="Segoe UI Historic" panose="020B0502040204020203" pitchFamily="34" charset="0"/>
                <a:cs typeface="Segoe UI" panose="020B0502040204020203" pitchFamily="34" charset="0"/>
              </a:rPr>
              <a:t>Mit unserem Podcast möchten wir Familien unterstützen, begleiten und inspirieren – manchmal hilft in einer scheinbar ausweglosen Situation schon ein Perspektivwechsel ein kleines bisschen weiter. </a:t>
            </a:r>
          </a:p>
        </p:txBody>
      </p:sp>
      <p:pic>
        <p:nvPicPr>
          <p:cNvPr id="90114" name="Picture 2">
            <a:extLst>
              <a:ext uri="{FF2B5EF4-FFF2-40B4-BE49-F238E27FC236}">
                <a16:creationId xmlns:a16="http://schemas.microsoft.com/office/drawing/2014/main" id="{0D341651-3DE4-7393-0B02-160314A66B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1196769"/>
            <a:ext cx="1728192" cy="44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40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1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5D24DFDC-71F9-152E-E7D9-E5ACA7CD8A90}"/>
              </a:ext>
            </a:extLst>
          </p:cNvPr>
          <p:cNvSpPr/>
          <p:nvPr/>
        </p:nvSpPr>
        <p:spPr>
          <a:xfrm>
            <a:off x="6084168" y="1095592"/>
            <a:ext cx="1794510" cy="179451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157DB97-7AAA-61BE-177B-0BD4EF873EFE}"/>
              </a:ext>
            </a:extLst>
          </p:cNvPr>
          <p:cNvSpPr>
            <a:spLocks noGrp="1"/>
          </p:cNvSpPr>
          <p:nvPr>
            <p:ph type="title" idx="4294967295"/>
          </p:nvPr>
        </p:nvSpPr>
        <p:spPr>
          <a:xfrm>
            <a:off x="0" y="987425"/>
            <a:ext cx="8045450" cy="792163"/>
          </a:xfrm>
        </p:spPr>
        <p:txBody>
          <a:bodyPr/>
          <a:lstStyle/>
          <a:p>
            <a:pPr algn="l"/>
            <a:r>
              <a:rPr lang="de-DE" sz="2000" b="1" dirty="0">
                <a:latin typeface="Segoe UI "/>
              </a:rPr>
              <a:t>Digitales Eltern-Café - 2024</a:t>
            </a:r>
          </a:p>
        </p:txBody>
      </p:sp>
      <p:sp>
        <p:nvSpPr>
          <p:cNvPr id="6" name="Inhaltsplatzhalter 5">
            <a:extLst>
              <a:ext uri="{FF2B5EF4-FFF2-40B4-BE49-F238E27FC236}">
                <a16:creationId xmlns:a16="http://schemas.microsoft.com/office/drawing/2014/main" id="{44897CB8-4391-C22E-7C11-A17635934F58}"/>
              </a:ext>
            </a:extLst>
          </p:cNvPr>
          <p:cNvSpPr>
            <a:spLocks noGrp="1"/>
          </p:cNvSpPr>
          <p:nvPr>
            <p:ph idx="4294967295"/>
          </p:nvPr>
        </p:nvSpPr>
        <p:spPr>
          <a:xfrm>
            <a:off x="0" y="1535113"/>
            <a:ext cx="4022725" cy="3546475"/>
          </a:xfrm>
        </p:spPr>
        <p:txBody>
          <a:bodyPr/>
          <a:lstStyle/>
          <a:p>
            <a:pPr>
              <a:buFont typeface="Wingdings" panose="05000000000000000000" pitchFamily="2" charset="2"/>
              <a:buChar char="ü"/>
            </a:pPr>
            <a:r>
              <a:rPr lang="de-DE" sz="1400" dirty="0"/>
              <a:t>Input zu staatlichen Leistungen und Unterstützungen für Familien geben (Jobcenter über </a:t>
            </a:r>
            <a:r>
              <a:rPr lang="de-DE" sz="1400" dirty="0" err="1"/>
              <a:t>BuT</a:t>
            </a:r>
            <a:r>
              <a:rPr lang="de-DE" sz="1400" dirty="0"/>
              <a:t> und Schuldnerberatung). </a:t>
            </a:r>
          </a:p>
          <a:p>
            <a:pPr>
              <a:buFont typeface="Wingdings" panose="05000000000000000000" pitchFamily="2" charset="2"/>
              <a:buChar char="ü"/>
            </a:pPr>
            <a:endParaRPr lang="de-DE" sz="1400" dirty="0"/>
          </a:p>
          <a:p>
            <a:pPr>
              <a:buFont typeface="Wingdings" panose="05000000000000000000" pitchFamily="2" charset="2"/>
              <a:buChar char="ü"/>
            </a:pPr>
            <a:r>
              <a:rPr lang="de-DE" sz="1400" dirty="0"/>
              <a:t>Ziel ist es Familien zu erreichen, welche auf solche Leistungen angewiesen sind – oder auch von Armut betroffen oder bedroht. </a:t>
            </a:r>
          </a:p>
          <a:p>
            <a:pPr marL="0" indent="0">
              <a:buNone/>
            </a:pPr>
            <a:endParaRPr lang="de-DE" sz="1400" dirty="0"/>
          </a:p>
          <a:p>
            <a:pPr>
              <a:buFont typeface="Wingdings" panose="05000000000000000000" pitchFamily="2" charset="2"/>
              <a:buChar char="ü"/>
            </a:pPr>
            <a:r>
              <a:rPr lang="de-DE" sz="1400" dirty="0"/>
              <a:t>Im Anschluss an den Input gibt es Raum für Nachfragen aber auch Austausch der TN untereinander. </a:t>
            </a:r>
          </a:p>
        </p:txBody>
      </p:sp>
      <p:pic>
        <p:nvPicPr>
          <p:cNvPr id="7" name="Grafik 6">
            <a:extLst>
              <a:ext uri="{FF2B5EF4-FFF2-40B4-BE49-F238E27FC236}">
                <a16:creationId xmlns:a16="http://schemas.microsoft.com/office/drawing/2014/main" id="{9580D172-28E7-4061-9B23-7E85D2A0DF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843" y="1200547"/>
            <a:ext cx="2221590" cy="3209457"/>
          </a:xfrm>
          <a:prstGeom prst="rect">
            <a:avLst/>
          </a:prstGeom>
        </p:spPr>
      </p:pic>
      <p:pic>
        <p:nvPicPr>
          <p:cNvPr id="8" name="Picture 2">
            <a:extLst>
              <a:ext uri="{FF2B5EF4-FFF2-40B4-BE49-F238E27FC236}">
                <a16:creationId xmlns:a16="http://schemas.microsoft.com/office/drawing/2014/main" id="{DA670985-83AD-459E-91BB-300F8638D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10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D8AED-2F17-485C-9D0F-59E85998B23F}"/>
              </a:ext>
            </a:extLst>
          </p:cNvPr>
          <p:cNvSpPr>
            <a:spLocks noGrp="1"/>
          </p:cNvSpPr>
          <p:nvPr>
            <p:ph type="title" idx="4294967295"/>
          </p:nvPr>
        </p:nvSpPr>
        <p:spPr>
          <a:xfrm>
            <a:off x="107504" y="2211710"/>
            <a:ext cx="2376263" cy="866075"/>
          </a:xfrm>
        </p:spPr>
        <p:txBody>
          <a:bodyPr/>
          <a:lstStyle/>
          <a:p>
            <a:pPr algn="l"/>
            <a:r>
              <a:rPr lang="de-DE" sz="2000" dirty="0"/>
              <a:t>Kita Sozialarbeit bei Fröbel </a:t>
            </a:r>
            <a:br>
              <a:rPr lang="de-DE" dirty="0"/>
            </a:br>
            <a:r>
              <a:rPr lang="de-DE" sz="1500" dirty="0"/>
              <a:t>Linda Lenz im Interview</a:t>
            </a:r>
          </a:p>
        </p:txBody>
      </p:sp>
      <p:pic>
        <p:nvPicPr>
          <p:cNvPr id="7" name="Onlinemedien 6" title="Kita-Sozialarbeit: Kinder stärken durch sozialpädagogische Unterstützung | AUF!leben">
            <a:hlinkClick r:id="" action="ppaction://media"/>
            <a:extLst>
              <a:ext uri="{FF2B5EF4-FFF2-40B4-BE49-F238E27FC236}">
                <a16:creationId xmlns:a16="http://schemas.microsoft.com/office/drawing/2014/main" id="{20554810-4FD5-4C17-9BF8-0CBEA93C0680}"/>
              </a:ext>
            </a:extLst>
          </p:cNvPr>
          <p:cNvPicPr>
            <a:picLocks noGrp="1" noRot="1" noChangeAspect="1"/>
          </p:cNvPicPr>
          <p:nvPr>
            <p:ph idx="4294967295"/>
            <a:videoFile r:link="rId1"/>
          </p:nvPr>
        </p:nvPicPr>
        <p:blipFill>
          <a:blip r:embed="rId4"/>
          <a:stretch>
            <a:fillRect/>
          </a:stretch>
        </p:blipFill>
        <p:spPr>
          <a:xfrm>
            <a:off x="2843808" y="908322"/>
            <a:ext cx="6284079" cy="3535636"/>
          </a:xfrm>
          <a:prstGeom prst="rect">
            <a:avLst/>
          </a:prstGeom>
        </p:spPr>
      </p:pic>
      <p:pic>
        <p:nvPicPr>
          <p:cNvPr id="5" name="Picture 2">
            <a:extLst>
              <a:ext uri="{FF2B5EF4-FFF2-40B4-BE49-F238E27FC236}">
                <a16:creationId xmlns:a16="http://schemas.microsoft.com/office/drawing/2014/main" id="{1EDD79CC-CCFC-415A-AB2C-15968BAF5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178" y="92473"/>
            <a:ext cx="2397209" cy="619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F8391A1-E4EB-410C-B05F-71C688205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8302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7">
            <a:extLst>
              <a:ext uri="{FF2B5EF4-FFF2-40B4-BE49-F238E27FC236}">
                <a16:creationId xmlns:a16="http://schemas.microsoft.com/office/drawing/2014/main" id="{EBADD456-FE4B-A216-592E-0B6C6F172E80}"/>
              </a:ext>
            </a:extLst>
          </p:cNvPr>
          <p:cNvGraphicFramePr>
            <a:graphicFrameLocks noGrp="1"/>
          </p:cNvGraphicFramePr>
          <p:nvPr>
            <p:extLst>
              <p:ext uri="{D42A27DB-BD31-4B8C-83A1-F6EECF244321}">
                <p14:modId xmlns:p14="http://schemas.microsoft.com/office/powerpoint/2010/main" val="2510483905"/>
              </p:ext>
            </p:extLst>
          </p:nvPr>
        </p:nvGraphicFramePr>
        <p:xfrm>
          <a:off x="3940790" y="1583163"/>
          <a:ext cx="4680520" cy="826469"/>
        </p:xfrm>
        <a:graphic>
          <a:graphicData uri="http://schemas.openxmlformats.org/drawingml/2006/table">
            <a:tbl>
              <a:tblPr firstRow="1" bandRow="1">
                <a:tableStyleId>{F2DE63D5-997A-4646-A377-4702673A728D}</a:tableStyleId>
              </a:tblPr>
              <a:tblGrid>
                <a:gridCol w="1509844">
                  <a:extLst>
                    <a:ext uri="{9D8B030D-6E8A-4147-A177-3AD203B41FA5}">
                      <a16:colId xmlns:a16="http://schemas.microsoft.com/office/drawing/2014/main" val="3767814503"/>
                    </a:ext>
                  </a:extLst>
                </a:gridCol>
                <a:gridCol w="826563">
                  <a:extLst>
                    <a:ext uri="{9D8B030D-6E8A-4147-A177-3AD203B41FA5}">
                      <a16:colId xmlns:a16="http://schemas.microsoft.com/office/drawing/2014/main" val="1339235936"/>
                    </a:ext>
                  </a:extLst>
                </a:gridCol>
                <a:gridCol w="1056892">
                  <a:extLst>
                    <a:ext uri="{9D8B030D-6E8A-4147-A177-3AD203B41FA5}">
                      <a16:colId xmlns:a16="http://schemas.microsoft.com/office/drawing/2014/main" val="3969704463"/>
                    </a:ext>
                  </a:extLst>
                </a:gridCol>
                <a:gridCol w="1287221">
                  <a:extLst>
                    <a:ext uri="{9D8B030D-6E8A-4147-A177-3AD203B41FA5}">
                      <a16:colId xmlns:a16="http://schemas.microsoft.com/office/drawing/2014/main" val="1060651637"/>
                    </a:ext>
                  </a:extLst>
                </a:gridCol>
              </a:tblGrid>
              <a:tr h="20525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600" b="1" dirty="0">
                        <a:latin typeface="+mn-lt"/>
                      </a:endParaRPr>
                    </a:p>
                  </a:txBody>
                  <a:tcPr marL="68580" marR="68580" marT="34290" marB="34290" anchor="ctr">
                    <a:lnL w="6350" cap="flat" cmpd="sng" algn="ctr">
                      <a:noFill/>
                      <a:prstDash val="solid"/>
                      <a:miter lim="800000"/>
                    </a:lnL>
                    <a:lnR>
                      <a:noFill/>
                    </a:lnR>
                    <a:lnT w="6350" cap="flat" cmpd="sng" algn="ctr">
                      <a:noFill/>
                      <a:prstDash val="solid"/>
                      <a:miter lim="800000"/>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600" b="1" dirty="0">
                          <a:latin typeface="+mn-lt"/>
                        </a:rPr>
                        <a:t>2023</a:t>
                      </a:r>
                    </a:p>
                  </a:txBody>
                  <a:tcPr marL="68580" marR="68580" marT="34290" marB="34290" anchor="ctr">
                    <a:lnL>
                      <a:noFill/>
                    </a:lnL>
                    <a:lnR>
                      <a:noFill/>
                    </a:lnR>
                    <a:lnT w="6350" cap="flat" cmpd="sng" algn="ctr">
                      <a:noFill/>
                      <a:prstDash val="solid"/>
                      <a:miter lim="800000"/>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600" b="1" dirty="0">
                          <a:latin typeface="+mn-lt"/>
                        </a:rPr>
                        <a:t>2024</a:t>
                      </a:r>
                    </a:p>
                  </a:txBody>
                  <a:tcPr marL="68580" marR="68580" marT="34290" marB="34290" anchor="ctr">
                    <a:lnL>
                      <a:noFill/>
                    </a:lnL>
                    <a:lnR>
                      <a:noFill/>
                    </a:lnR>
                    <a:lnT w="6350" cap="flat" cmpd="sng" algn="ctr">
                      <a:noFill/>
                      <a:prstDash val="solid"/>
                      <a:miter lim="800000"/>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de-DE" sz="600" b="1" dirty="0">
                          <a:latin typeface="+mn-lt"/>
                        </a:rPr>
                        <a:t>Gesamt</a:t>
                      </a:r>
                    </a:p>
                  </a:txBody>
                  <a:tcPr marL="68580" marR="68580" marT="34290" marB="34290" anchor="ctr">
                    <a:lnL>
                      <a:noFill/>
                    </a:lnL>
                    <a:lnR>
                      <a:noFill/>
                    </a:lnR>
                    <a:lnT w="6350" cap="flat" cmpd="sng" algn="ctr">
                      <a:noFill/>
                      <a:prstDash val="solid"/>
                      <a:miter lim="800000"/>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58209466"/>
                  </a:ext>
                </a:extLst>
              </a:tr>
              <a:tr h="255212">
                <a:tc>
                  <a:txBody>
                    <a:bodyPr/>
                    <a:lstStyle/>
                    <a:p>
                      <a:pPr algn="ctr"/>
                      <a:r>
                        <a:rPr lang="de-DE" sz="1200" b="1" dirty="0">
                          <a:latin typeface="+mn-lt"/>
                        </a:rPr>
                        <a:t>Veranstaltungen</a:t>
                      </a:r>
                    </a:p>
                  </a:txBody>
                  <a:tcPr marL="68580" marR="68580" marT="34290" marB="34290"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F3BF"/>
                    </a:solidFill>
                  </a:tcPr>
                </a:tc>
                <a:tc>
                  <a:txBody>
                    <a:bodyPr/>
                    <a:lstStyle/>
                    <a:p>
                      <a:pPr algn="ctr"/>
                      <a:r>
                        <a:rPr kumimoji="0" lang="de-DE" sz="1200" b="0" u="none" strike="noStrike" kern="1200" cap="none" spc="0" normalizeH="0" baseline="0" noProof="0" dirty="0">
                          <a:ln>
                            <a:noFill/>
                          </a:ln>
                          <a:solidFill>
                            <a:prstClr val="black"/>
                          </a:solidFill>
                          <a:effectLst/>
                          <a:uLnTx/>
                          <a:uFillTx/>
                          <a:latin typeface="+mn-lt"/>
                        </a:rPr>
                        <a:t>20</a:t>
                      </a:r>
                      <a:endParaRPr lang="de-DE" sz="1200" dirty="0">
                        <a:latin typeface="+mn-lt"/>
                      </a:endParaRPr>
                    </a:p>
                  </a:txBody>
                  <a:tcPr marL="68580" marR="68580" marT="34290" marB="3429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mn-lt"/>
                        </a:rPr>
                        <a:t>7</a:t>
                      </a:r>
                    </a:p>
                  </a:txBody>
                  <a:tcPr marL="68580" marR="68580" marT="34290" marB="3429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1" dirty="0">
                          <a:latin typeface="+mn-lt"/>
                        </a:rPr>
                        <a:t>27</a:t>
                      </a:r>
                    </a:p>
                  </a:txBody>
                  <a:tcPr marL="68580" marR="68580" marT="34290" marB="3429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800243530"/>
                  </a:ext>
                </a:extLst>
              </a:tr>
              <a:tr h="366003">
                <a:tc>
                  <a:txBody>
                    <a:bodyPr/>
                    <a:lstStyle/>
                    <a:p>
                      <a:pPr algn="ctr"/>
                      <a:r>
                        <a:rPr lang="de-DE" sz="1200" b="1" dirty="0">
                          <a:latin typeface="+mn-lt"/>
                        </a:rPr>
                        <a:t>Teilnahmen</a:t>
                      </a:r>
                    </a:p>
                  </a:txBody>
                  <a:tcPr marL="68580" marR="68580" marT="34290" marB="34290" anchor="ctr">
                    <a:lnL w="6350" cap="flat" cmpd="sng" algn="ctr">
                      <a:noFill/>
                      <a:prstDash val="solid"/>
                      <a:miter lim="800000"/>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EAF3BF"/>
                    </a:solidFill>
                  </a:tcPr>
                </a:tc>
                <a:tc>
                  <a:txBody>
                    <a:bodyPr/>
                    <a:lstStyle/>
                    <a:p>
                      <a:pPr algn="ctr"/>
                      <a:r>
                        <a:rPr lang="de-DE" sz="1200" dirty="0">
                          <a:latin typeface="+mn-lt"/>
                        </a:rPr>
                        <a:t>553</a:t>
                      </a:r>
                    </a:p>
                  </a:txBody>
                  <a:tcPr marL="68580" marR="68580" marT="34290" marB="3429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mn-lt"/>
                        </a:rPr>
                        <a:t>658</a:t>
                      </a:r>
                    </a:p>
                  </a:txBody>
                  <a:tcPr marL="68580" marR="68580" marT="34290" marB="3429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b="1" dirty="0">
                          <a:latin typeface="+mn-lt"/>
                        </a:rPr>
                        <a:t>1.211</a:t>
                      </a:r>
                    </a:p>
                  </a:txBody>
                  <a:tcPr marL="68580" marR="68580" marT="34290" marB="34290" anchor="ctr">
                    <a:lnL>
                      <a:noFill/>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2625029160"/>
                  </a:ext>
                </a:extLst>
              </a:tr>
            </a:tbl>
          </a:graphicData>
        </a:graphic>
      </p:graphicFrame>
      <p:sp>
        <p:nvSpPr>
          <p:cNvPr id="37" name="Rechteck 36">
            <a:extLst>
              <a:ext uri="{FF2B5EF4-FFF2-40B4-BE49-F238E27FC236}">
                <a16:creationId xmlns:a16="http://schemas.microsoft.com/office/drawing/2014/main" id="{453B2B00-5B0B-41CC-A814-AC8D5D9E75BD}"/>
              </a:ext>
            </a:extLst>
          </p:cNvPr>
          <p:cNvSpPr/>
          <p:nvPr/>
        </p:nvSpPr>
        <p:spPr>
          <a:xfrm>
            <a:off x="3941298" y="3147814"/>
            <a:ext cx="1464068" cy="40052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350" b="1" dirty="0">
                <a:solidFill>
                  <a:prstClr val="white"/>
                </a:solidFill>
                <a:latin typeface="Segoe UI Semibold"/>
              </a:rPr>
              <a:t>Zahlen &amp; Daten</a:t>
            </a:r>
          </a:p>
        </p:txBody>
      </p:sp>
      <p:pic>
        <p:nvPicPr>
          <p:cNvPr id="1026" name="Picture 2" descr="Fröbel-Elternakademie - Fröbel - Für Kinder">
            <a:extLst>
              <a:ext uri="{FF2B5EF4-FFF2-40B4-BE49-F238E27FC236}">
                <a16:creationId xmlns:a16="http://schemas.microsoft.com/office/drawing/2014/main" id="{8789508B-FA05-426C-9E0C-0D1BFB3571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732" y="991218"/>
            <a:ext cx="2483768" cy="5953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D34DAB3-9B19-43DC-97F3-30B3CA362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558" y="53767"/>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6">
            <a:extLst>
              <a:ext uri="{FF2B5EF4-FFF2-40B4-BE49-F238E27FC236}">
                <a16:creationId xmlns:a16="http://schemas.microsoft.com/office/drawing/2014/main" id="{28A3F95D-6DF2-4F86-973F-1A3DC02EEC8F}"/>
              </a:ext>
            </a:extLst>
          </p:cNvPr>
          <p:cNvSpPr txBox="1"/>
          <p:nvPr/>
        </p:nvSpPr>
        <p:spPr>
          <a:xfrm>
            <a:off x="2123728" y="1829350"/>
            <a:ext cx="893852" cy="215444"/>
          </a:xfrm>
          <a:prstGeom prst="rect">
            <a:avLst/>
          </a:prstGeom>
          <a:noFill/>
        </p:spPr>
        <p:txBody>
          <a:bodyPr wrap="square" rtlCol="0">
            <a:spAutoFit/>
          </a:bodyPr>
          <a:lstStyle/>
          <a:p>
            <a:pPr defTabSz="685800" eaLnBrk="1" fontAlgn="auto" hangingPunct="1">
              <a:spcBef>
                <a:spcPts val="0"/>
              </a:spcBef>
              <a:spcAft>
                <a:spcPts val="0"/>
              </a:spcAft>
              <a:defRPr/>
            </a:pPr>
            <a:r>
              <a:rPr lang="de-DE" sz="800" dirty="0">
                <a:solidFill>
                  <a:schemeClr val="bg1"/>
                </a:solidFill>
                <a:latin typeface="Segoe UI"/>
              </a:rPr>
              <a:t>* Januar - April</a:t>
            </a:r>
          </a:p>
        </p:txBody>
      </p:sp>
      <p:sp>
        <p:nvSpPr>
          <p:cNvPr id="20" name="Rechteck 19">
            <a:extLst>
              <a:ext uri="{FF2B5EF4-FFF2-40B4-BE49-F238E27FC236}">
                <a16:creationId xmlns:a16="http://schemas.microsoft.com/office/drawing/2014/main" id="{F1968911-1DB8-4D61-97EC-BC38F934DFCD}"/>
              </a:ext>
            </a:extLst>
          </p:cNvPr>
          <p:cNvSpPr/>
          <p:nvPr/>
        </p:nvSpPr>
        <p:spPr>
          <a:xfrm>
            <a:off x="146048" y="1734035"/>
            <a:ext cx="3333137" cy="2654573"/>
          </a:xfrm>
          <a:prstGeom prst="rect">
            <a:avLst/>
          </a:prstGeom>
          <a:ln w="28575">
            <a:solidFill>
              <a:schemeClr val="accent3"/>
            </a:solidFill>
          </a:ln>
        </p:spPr>
        <p:txBody>
          <a:bodyPr wrap="square">
            <a:spAutoFit/>
          </a:bodyPr>
          <a:lstStyle/>
          <a:p>
            <a:pPr marL="200025" indent="-200025">
              <a:spcAft>
                <a:spcPts val="900"/>
              </a:spcAft>
              <a:buFont typeface="Wingdings" pitchFamily="2" charset="2"/>
              <a:buChar char="ü"/>
            </a:pPr>
            <a:r>
              <a:rPr lang="de-DE" sz="1200" dirty="0"/>
              <a:t>Kostenlose, thematische Elternabende zur Stärkung der Erziehungskompetenz </a:t>
            </a:r>
          </a:p>
          <a:p>
            <a:pPr marL="200025" indent="-200025">
              <a:spcAft>
                <a:spcPts val="900"/>
              </a:spcAft>
              <a:buFont typeface="Wingdings" pitchFamily="2" charset="2"/>
              <a:buChar char="ü"/>
            </a:pPr>
            <a:r>
              <a:rPr lang="de-DE" sz="1200" dirty="0"/>
              <a:t>Digital sowie in Präsenz in den Einrichtungen</a:t>
            </a:r>
          </a:p>
          <a:p>
            <a:pPr marL="200025" indent="-200025">
              <a:spcAft>
                <a:spcPts val="900"/>
              </a:spcAft>
              <a:buFont typeface="Wingdings" pitchFamily="2" charset="2"/>
              <a:buChar char="ü"/>
            </a:pPr>
            <a:r>
              <a:rPr lang="de-DE" sz="1200" dirty="0"/>
              <a:t>Themen sind u.a. Erste Hilfe für Kleinkinder, entwicklungsfördernd Grenzen setzen, Geschwisterstreit, Medienerziehung, Sprachentwicklung, Umgang mit Wut, Über Tod und Trauer sprechen, Kindliche Sexualität und Doktorspiele</a:t>
            </a:r>
          </a:p>
          <a:p>
            <a:pPr marL="200025" indent="-200025">
              <a:spcAft>
                <a:spcPts val="900"/>
              </a:spcAft>
              <a:buFont typeface="Wingdings" pitchFamily="2" charset="2"/>
              <a:buChar char="ü"/>
            </a:pPr>
            <a:r>
              <a:rPr lang="de-DE" sz="1200" dirty="0"/>
              <a:t>Vorträge von externen oder internen Expert*innen sowie Austausch mit diesen und untereinander</a:t>
            </a:r>
          </a:p>
        </p:txBody>
      </p:sp>
      <p:graphicFrame>
        <p:nvGraphicFramePr>
          <p:cNvPr id="21" name="Diagramm 20">
            <a:extLst>
              <a:ext uri="{FF2B5EF4-FFF2-40B4-BE49-F238E27FC236}">
                <a16:creationId xmlns:a16="http://schemas.microsoft.com/office/drawing/2014/main" id="{4ED767A4-4C54-44BD-BB6E-FC7E2A1CE8C3}"/>
              </a:ext>
            </a:extLst>
          </p:cNvPr>
          <p:cNvGraphicFramePr/>
          <p:nvPr>
            <p:extLst>
              <p:ext uri="{D42A27DB-BD31-4B8C-83A1-F6EECF244321}">
                <p14:modId xmlns:p14="http://schemas.microsoft.com/office/powerpoint/2010/main" val="3096636179"/>
              </p:ext>
            </p:extLst>
          </p:nvPr>
        </p:nvGraphicFramePr>
        <p:xfrm>
          <a:off x="5539206" y="2520813"/>
          <a:ext cx="3082611" cy="1851137"/>
        </p:xfrm>
        <a:graphic>
          <a:graphicData uri="http://schemas.openxmlformats.org/drawingml/2006/chart">
            <c:chart xmlns:c="http://schemas.openxmlformats.org/drawingml/2006/chart" xmlns:r="http://schemas.openxmlformats.org/officeDocument/2006/relationships" r:id="rId4"/>
          </a:graphicData>
        </a:graphic>
      </p:graphicFrame>
      <p:sp>
        <p:nvSpPr>
          <p:cNvPr id="22" name="Rechteck 21">
            <a:extLst>
              <a:ext uri="{FF2B5EF4-FFF2-40B4-BE49-F238E27FC236}">
                <a16:creationId xmlns:a16="http://schemas.microsoft.com/office/drawing/2014/main" id="{4AF39879-AD9A-41B5-8DC0-A6D4FC5B02E6}"/>
              </a:ext>
            </a:extLst>
          </p:cNvPr>
          <p:cNvSpPr/>
          <p:nvPr/>
        </p:nvSpPr>
        <p:spPr>
          <a:xfrm>
            <a:off x="3929240" y="1141795"/>
            <a:ext cx="2160238" cy="39338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685800" eaLnBrk="1" fontAlgn="auto" hangingPunct="1">
              <a:spcBef>
                <a:spcPts val="0"/>
              </a:spcBef>
              <a:spcAft>
                <a:spcPts val="0"/>
              </a:spcAft>
              <a:defRPr/>
            </a:pPr>
            <a:r>
              <a:rPr lang="de-DE" sz="1350" b="1" dirty="0">
                <a:solidFill>
                  <a:prstClr val="white"/>
                </a:solidFill>
                <a:latin typeface="Segoe UI Semibold"/>
              </a:rPr>
              <a:t>Veranstaltungen mit den meisten Teilnahmen</a:t>
            </a:r>
          </a:p>
        </p:txBody>
      </p:sp>
    </p:spTree>
    <p:extLst>
      <p:ext uri="{BB962C8B-B14F-4D97-AF65-F5344CB8AC3E}">
        <p14:creationId xmlns:p14="http://schemas.microsoft.com/office/powerpoint/2010/main" val="4030590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animBg="1"/>
      <p:bldGraphic spid="21" grpId="0">
        <p:bldAsOne/>
      </p:bldGraphic>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C336E559-C0E7-44E8-BF58-C47C1537B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
        <p:nvSpPr>
          <p:cNvPr id="7" name="Textplatzhalter 1">
            <a:extLst>
              <a:ext uri="{FF2B5EF4-FFF2-40B4-BE49-F238E27FC236}">
                <a16:creationId xmlns:a16="http://schemas.microsoft.com/office/drawing/2014/main" id="{DFE86148-B9DE-4E33-AB97-E241335E7991}"/>
              </a:ext>
            </a:extLst>
          </p:cNvPr>
          <p:cNvSpPr txBox="1">
            <a:spLocks/>
          </p:cNvSpPr>
          <p:nvPr/>
        </p:nvSpPr>
        <p:spPr>
          <a:xfrm>
            <a:off x="467544" y="1419622"/>
            <a:ext cx="7704856" cy="3075806"/>
          </a:xfrm>
          <a:custGeom>
            <a:avLst/>
            <a:gdLst>
              <a:gd name="connsiteX0" fmla="*/ 2731945 w 11460163"/>
              <a:gd name="connsiteY0" fmla="*/ 0 h 6466618"/>
              <a:gd name="connsiteX1" fmla="*/ 11460163 w 11460163"/>
              <a:gd name="connsiteY1" fmla="*/ 4165014 h 6466618"/>
              <a:gd name="connsiteX2" fmla="*/ 10361862 w 11460163"/>
              <a:gd name="connsiteY2" fmla="*/ 6466618 h 6466618"/>
              <a:gd name="connsiteX3" fmla="*/ 0 w 11460163"/>
              <a:gd name="connsiteY3" fmla="*/ 6466618 h 6466618"/>
              <a:gd name="connsiteX4" fmla="*/ 0 w 11460163"/>
              <a:gd name="connsiteY4" fmla="*/ 5725074 h 646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0163" h="6466618">
                <a:moveTo>
                  <a:pt x="2731945" y="0"/>
                </a:moveTo>
                <a:lnTo>
                  <a:pt x="11460163" y="4165014"/>
                </a:lnTo>
                <a:lnTo>
                  <a:pt x="10361862" y="6466618"/>
                </a:lnTo>
                <a:lnTo>
                  <a:pt x="0" y="6466618"/>
                </a:lnTo>
                <a:lnTo>
                  <a:pt x="0" y="5725074"/>
                </a:lnTo>
                <a:close/>
              </a:path>
            </a:pathLst>
          </a:custGeom>
          <a:solidFill>
            <a:schemeClr val="accent3"/>
          </a:solidFill>
          <a:ln>
            <a:solidFill>
              <a:schemeClr val="accent3"/>
            </a:solidFill>
          </a:ln>
        </p:spPr>
        <p:txBody>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de-DE" sz="2800" dirty="0">
              <a:solidFill>
                <a:schemeClr val="bg1"/>
              </a:solidFill>
            </a:endParaRPr>
          </a:p>
          <a:p>
            <a:pPr marL="0" indent="0" algn="ctr">
              <a:buNone/>
            </a:pPr>
            <a:endParaRPr lang="de-DE" sz="2800" dirty="0">
              <a:solidFill>
                <a:schemeClr val="bg1"/>
              </a:solidFill>
            </a:endParaRPr>
          </a:p>
          <a:p>
            <a:pPr marL="0" indent="0" algn="ctr">
              <a:buNone/>
            </a:pPr>
            <a:endParaRPr lang="de-DE" sz="2800" dirty="0">
              <a:solidFill>
                <a:schemeClr val="bg1"/>
              </a:solidFill>
            </a:endParaRPr>
          </a:p>
          <a:p>
            <a:pPr marL="0" indent="0" algn="ctr">
              <a:buNone/>
            </a:pPr>
            <a:r>
              <a:rPr lang="de-DE" sz="2800" b="1" dirty="0">
                <a:solidFill>
                  <a:schemeClr val="bg1"/>
                </a:solidFill>
                <a:latin typeface="Segoe UI "/>
              </a:rPr>
              <a:t>Offene Fragen</a:t>
            </a:r>
          </a:p>
        </p:txBody>
      </p:sp>
    </p:spTree>
    <p:extLst>
      <p:ext uri="{BB962C8B-B14F-4D97-AF65-F5344CB8AC3E}">
        <p14:creationId xmlns:p14="http://schemas.microsoft.com/office/powerpoint/2010/main" val="3227707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3B0E3E60-5884-4CBA-83E6-FA967E58E9AD}"/>
              </a:ext>
            </a:extLst>
          </p:cNvPr>
          <p:cNvSpPr>
            <a:spLocks noGrp="1"/>
          </p:cNvSpPr>
          <p:nvPr>
            <p:ph type="body" sz="quarter" idx="4294967295"/>
          </p:nvPr>
        </p:nvSpPr>
        <p:spPr>
          <a:xfrm>
            <a:off x="1259632" y="1059582"/>
            <a:ext cx="10260632" cy="3528392"/>
          </a:xfrm>
        </p:spPr>
        <p:txBody>
          <a:bodyPr/>
          <a:lstStyle/>
          <a:p>
            <a:pPr marL="0" indent="0">
              <a:buNone/>
            </a:pPr>
            <a:r>
              <a:rPr lang="de-DE" sz="1400" b="1" dirty="0">
                <a:latin typeface="Segoe Ul"/>
              </a:rPr>
              <a:t>Begrüßung und Vorstellung</a:t>
            </a:r>
          </a:p>
          <a:p>
            <a:pPr marL="0" indent="0">
              <a:buNone/>
            </a:pPr>
            <a:endParaRPr lang="de-DE" sz="1400" dirty="0">
              <a:latin typeface="Segoe Ul"/>
            </a:endParaRPr>
          </a:p>
          <a:p>
            <a:pPr>
              <a:buFont typeface="+mj-lt"/>
              <a:buAutoNum type="arabicPeriod"/>
            </a:pPr>
            <a:r>
              <a:rPr lang="de-DE" sz="1100" b="1" dirty="0">
                <a:latin typeface="Segoe Ul"/>
              </a:rPr>
              <a:t>Einordnung des Themas durch Herrn Stolz (ISA)</a:t>
            </a:r>
          </a:p>
          <a:p>
            <a:pPr>
              <a:buFont typeface="+mj-lt"/>
              <a:buAutoNum type="arabicPeriod"/>
            </a:pPr>
            <a:endParaRPr lang="de-DE" sz="1100" b="1" dirty="0">
              <a:latin typeface="Segoe Ul"/>
            </a:endParaRPr>
          </a:p>
          <a:p>
            <a:pPr>
              <a:buFont typeface="+mj-lt"/>
              <a:buAutoNum type="arabicPeriod"/>
            </a:pPr>
            <a:r>
              <a:rPr lang="de-DE" sz="1100" b="1" dirty="0">
                <a:latin typeface="Segoe Ul"/>
              </a:rPr>
              <a:t>Über uns…Fröbel. Für Kinder – Deutschlandweit &amp; NRW</a:t>
            </a:r>
          </a:p>
          <a:p>
            <a:pPr>
              <a:buFont typeface="+mj-lt"/>
              <a:buAutoNum type="arabicPeriod"/>
            </a:pPr>
            <a:endParaRPr lang="de-DE" sz="1100" dirty="0">
              <a:latin typeface="Segoe Ul"/>
            </a:endParaRPr>
          </a:p>
          <a:p>
            <a:pPr>
              <a:buFont typeface="+mj-lt"/>
              <a:buAutoNum type="arabicPeriod"/>
            </a:pPr>
            <a:r>
              <a:rPr lang="de-DE" sz="1100" b="1" dirty="0">
                <a:latin typeface="Segoe Ul"/>
              </a:rPr>
              <a:t>Einstieg: </a:t>
            </a:r>
            <a:r>
              <a:rPr lang="de-DE" sz="1100" b="1" dirty="0" err="1">
                <a:latin typeface="Segoe Ul"/>
              </a:rPr>
              <a:t>Mentimeter</a:t>
            </a:r>
            <a:r>
              <a:rPr lang="de-DE" sz="1100" b="1" dirty="0">
                <a:latin typeface="Segoe Ul"/>
              </a:rPr>
              <a:t>-Abfrage Kita-Sozialarbeit</a:t>
            </a:r>
          </a:p>
          <a:p>
            <a:pPr marL="0" indent="0">
              <a:buNone/>
            </a:pPr>
            <a:endParaRPr lang="de-DE" sz="1100" dirty="0">
              <a:latin typeface="Segoe Ul"/>
            </a:endParaRPr>
          </a:p>
          <a:p>
            <a:pPr marL="0" indent="0">
              <a:buNone/>
            </a:pPr>
            <a:r>
              <a:rPr lang="de-DE" sz="1100" b="1" dirty="0">
                <a:latin typeface="Segoe Ul"/>
              </a:rPr>
              <a:t>4.     Arbeitsfassung des Fröbel-Orientierungsrahmen </a:t>
            </a:r>
          </a:p>
          <a:p>
            <a:pPr marL="0" indent="0">
              <a:buNone/>
            </a:pPr>
            <a:r>
              <a:rPr lang="de-DE" sz="1100" dirty="0">
                <a:latin typeface="Segoe Ul"/>
              </a:rPr>
              <a:t>        K.-S. bei Fröbel - Gesetzliche Grundlage – Zielgruppen &amp; Ziele – Leistungen &amp; Angebote für Kinder/ Familien/ Fachkräfte </a:t>
            </a:r>
          </a:p>
          <a:p>
            <a:pPr marL="0" indent="0">
              <a:buNone/>
            </a:pPr>
            <a:r>
              <a:rPr lang="de-DE" sz="1100" dirty="0">
                <a:latin typeface="Segoe Ul"/>
              </a:rPr>
              <a:t>        –Kinderschutz –Qualitätssicherung – Rahmenbedingungen &amp; Ausstattung  Einarbeitung </a:t>
            </a:r>
          </a:p>
          <a:p>
            <a:pPr marL="614363" lvl="2" indent="-214313">
              <a:buFont typeface="Wingdings" panose="05000000000000000000" pitchFamily="2" charset="2"/>
              <a:buChar char="Ø"/>
            </a:pPr>
            <a:r>
              <a:rPr lang="de-DE" sz="1100" dirty="0">
                <a:latin typeface="Segoe Ul"/>
              </a:rPr>
              <a:t>Best-Practice Beispiele der Kita-Sozialarbeiterinnen</a:t>
            </a:r>
          </a:p>
          <a:p>
            <a:pPr marL="0" indent="0">
              <a:buNone/>
            </a:pPr>
            <a:endParaRPr lang="de-DE" sz="1100" dirty="0">
              <a:latin typeface="Segoe Ul"/>
            </a:endParaRPr>
          </a:p>
          <a:p>
            <a:pPr>
              <a:buAutoNum type="arabicPeriod" startAt="6"/>
            </a:pPr>
            <a:r>
              <a:rPr lang="de-DE" sz="1100" b="1" dirty="0">
                <a:latin typeface="Segoe Ul"/>
              </a:rPr>
              <a:t>Besondere Angebote für Familien &amp; Serviceleistung für Fröbel-Familienzentren</a:t>
            </a:r>
          </a:p>
          <a:p>
            <a:pPr>
              <a:buAutoNum type="arabicPeriod" startAt="6"/>
            </a:pPr>
            <a:endParaRPr lang="de-DE" sz="1100" b="1" dirty="0">
              <a:latin typeface="Segoe Ul"/>
            </a:endParaRPr>
          </a:p>
          <a:p>
            <a:pPr>
              <a:buAutoNum type="arabicPeriod" startAt="6"/>
            </a:pPr>
            <a:r>
              <a:rPr lang="de-DE" sz="1100" b="1" dirty="0">
                <a:latin typeface="Segoe Ul"/>
              </a:rPr>
              <a:t>Fragen    </a:t>
            </a:r>
          </a:p>
          <a:p>
            <a:endParaRPr lang="de-DE" sz="1500" b="1" dirty="0"/>
          </a:p>
          <a:p>
            <a:pPr marL="0" indent="0">
              <a:buNone/>
            </a:pPr>
            <a:endParaRPr lang="de-DE" sz="1500" dirty="0"/>
          </a:p>
          <a:p>
            <a:pPr marL="0" indent="0">
              <a:buNone/>
            </a:pPr>
            <a:endParaRPr lang="de-DE" sz="1500" dirty="0"/>
          </a:p>
          <a:p>
            <a:endParaRPr lang="de-DE" dirty="0"/>
          </a:p>
          <a:p>
            <a:endParaRPr lang="de-DE" dirty="0"/>
          </a:p>
        </p:txBody>
      </p:sp>
      <p:sp>
        <p:nvSpPr>
          <p:cNvPr id="5" name="Textfeld 4">
            <a:extLst>
              <a:ext uri="{FF2B5EF4-FFF2-40B4-BE49-F238E27FC236}">
                <a16:creationId xmlns:a16="http://schemas.microsoft.com/office/drawing/2014/main" id="{6B228E2B-38F8-4339-5005-C4692CFF042D}"/>
              </a:ext>
            </a:extLst>
          </p:cNvPr>
          <p:cNvSpPr txBox="1"/>
          <p:nvPr/>
        </p:nvSpPr>
        <p:spPr>
          <a:xfrm>
            <a:off x="35496" y="2145658"/>
            <a:ext cx="1224136" cy="400110"/>
          </a:xfrm>
          <a:prstGeom prst="rect">
            <a:avLst/>
          </a:prstGeom>
          <a:noFill/>
        </p:spPr>
        <p:txBody>
          <a:bodyPr wrap="square">
            <a:spAutoFit/>
          </a:bodyPr>
          <a:lstStyle/>
          <a:p>
            <a:pPr marL="0" indent="0">
              <a:buNone/>
            </a:pPr>
            <a:r>
              <a:rPr lang="de-DE" sz="2000" b="1" dirty="0">
                <a:latin typeface="Segoe Ul"/>
              </a:rPr>
              <a:t>Agenda</a:t>
            </a:r>
          </a:p>
        </p:txBody>
      </p:sp>
      <p:pic>
        <p:nvPicPr>
          <p:cNvPr id="9" name="Grafik 8" descr="Ein Bild, das Schrift, Grafiken, Logo, Grafikdesign enthält.&#10;&#10;Automatisch generierte Beschreibung">
            <a:extLst>
              <a:ext uri="{FF2B5EF4-FFF2-40B4-BE49-F238E27FC236}">
                <a16:creationId xmlns:a16="http://schemas.microsoft.com/office/drawing/2014/main" id="{2619A654-99A4-3339-FCCE-3AFFC2952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258095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36A55-8ADF-1842-CDAB-FC2761231B0E}"/>
              </a:ext>
            </a:extLst>
          </p:cNvPr>
          <p:cNvSpPr>
            <a:spLocks noGrp="1"/>
          </p:cNvSpPr>
          <p:nvPr>
            <p:ph type="ctrTitle"/>
          </p:nvPr>
        </p:nvSpPr>
        <p:spPr>
          <a:xfrm>
            <a:off x="323528" y="908488"/>
            <a:ext cx="8046244" cy="1806300"/>
          </a:xfrm>
        </p:spPr>
        <p:txBody>
          <a:bodyPr/>
          <a:lstStyle/>
          <a:p>
            <a:br>
              <a:rPr lang="de-DE" sz="1350" dirty="0">
                <a:latin typeface="Segoe UI "/>
              </a:rPr>
            </a:br>
            <a:r>
              <a:rPr lang="de-DE" sz="1350" dirty="0">
                <a:solidFill>
                  <a:schemeClr val="tx1"/>
                </a:solidFill>
                <a:latin typeface="Segoe UI "/>
              </a:rPr>
              <a:t>Stefanie Held</a:t>
            </a:r>
            <a:br>
              <a:rPr lang="de-DE" sz="1350" dirty="0">
                <a:solidFill>
                  <a:schemeClr val="tx1"/>
                </a:solidFill>
                <a:latin typeface="Segoe UI "/>
              </a:rPr>
            </a:br>
            <a:r>
              <a:rPr lang="de-DE" sz="1350" dirty="0">
                <a:solidFill>
                  <a:schemeClr val="tx1"/>
                </a:solidFill>
                <a:latin typeface="Segoe UI "/>
              </a:rPr>
              <a:t>Tanja Mauel</a:t>
            </a:r>
            <a:br>
              <a:rPr lang="de-DE" sz="1350" dirty="0">
                <a:solidFill>
                  <a:schemeClr val="tx1"/>
                </a:solidFill>
                <a:latin typeface="Segoe UI "/>
              </a:rPr>
            </a:br>
            <a:r>
              <a:rPr lang="de-DE" sz="1350" dirty="0">
                <a:solidFill>
                  <a:schemeClr val="tx1"/>
                </a:solidFill>
                <a:latin typeface="Segoe UI "/>
              </a:rPr>
              <a:t>Diana Windhaiser</a:t>
            </a:r>
            <a:br>
              <a:rPr lang="de-DE" sz="1350" dirty="0">
                <a:solidFill>
                  <a:schemeClr val="tx1"/>
                </a:solidFill>
                <a:latin typeface="Segoe UI "/>
              </a:rPr>
            </a:br>
            <a:r>
              <a:rPr lang="de-DE" sz="1350" b="0" dirty="0">
                <a:solidFill>
                  <a:schemeClr val="tx1"/>
                </a:solidFill>
                <a:latin typeface="Segoe UI "/>
              </a:rPr>
              <a:t>Kita-Sozialarbeiterinnen</a:t>
            </a:r>
            <a:br>
              <a:rPr lang="de-DE" sz="1350" b="0" dirty="0">
                <a:solidFill>
                  <a:schemeClr val="tx1"/>
                </a:solidFill>
                <a:latin typeface="Segoe UI "/>
              </a:rPr>
            </a:br>
            <a:br>
              <a:rPr lang="de-DE" sz="1350" b="0" dirty="0">
                <a:solidFill>
                  <a:schemeClr val="tx1"/>
                </a:solidFill>
                <a:latin typeface="Segoe UI "/>
              </a:rPr>
            </a:br>
            <a:br>
              <a:rPr lang="de-DE" sz="1350" b="0" dirty="0">
                <a:solidFill>
                  <a:schemeClr val="tx1"/>
                </a:solidFill>
                <a:latin typeface="Segoe UI "/>
              </a:rPr>
            </a:br>
            <a:r>
              <a:rPr lang="de-DE" sz="1350" dirty="0">
                <a:solidFill>
                  <a:schemeClr val="tx1"/>
                </a:solidFill>
                <a:latin typeface="Segoe UI "/>
              </a:rPr>
              <a:t>Ulrike Rubruck</a:t>
            </a:r>
            <a:br>
              <a:rPr lang="de-DE" sz="1350" dirty="0">
                <a:solidFill>
                  <a:schemeClr val="tx1"/>
                </a:solidFill>
                <a:latin typeface="Segoe UI "/>
              </a:rPr>
            </a:br>
            <a:r>
              <a:rPr lang="de-DE" sz="1350" b="0" dirty="0">
                <a:solidFill>
                  <a:schemeClr val="tx1"/>
                </a:solidFill>
                <a:latin typeface="Segoe UI "/>
              </a:rPr>
              <a:t>Fachberatung Familienzentrum &amp; Kita-Sozialarbeit</a:t>
            </a:r>
            <a:br>
              <a:rPr lang="de-DE" sz="1350" b="0" dirty="0">
                <a:solidFill>
                  <a:schemeClr val="tx1"/>
                </a:solidFill>
                <a:latin typeface="Segoe UI "/>
              </a:rPr>
            </a:br>
            <a:r>
              <a:rPr lang="de-DE" sz="1350" b="0" dirty="0">
                <a:solidFill>
                  <a:schemeClr val="tx1"/>
                </a:solidFill>
                <a:latin typeface="Segoe UI "/>
                <a:hlinkClick r:id="rId2">
                  <a:extLst>
                    <a:ext uri="{A12FA001-AC4F-418D-AE19-62706E023703}">
                      <ahyp:hlinkClr xmlns:ahyp="http://schemas.microsoft.com/office/drawing/2018/hyperlinkcolor" val="tx"/>
                    </a:ext>
                  </a:extLst>
                </a:hlinkClick>
              </a:rPr>
              <a:t>rubruck@froebel-gruppe.de</a:t>
            </a:r>
            <a:br>
              <a:rPr lang="de-DE" sz="1350" b="0" dirty="0">
                <a:solidFill>
                  <a:schemeClr val="tx1"/>
                </a:solidFill>
                <a:latin typeface="Segoe UI "/>
              </a:rPr>
            </a:br>
            <a:r>
              <a:rPr lang="de-DE" sz="1350" b="0" dirty="0">
                <a:solidFill>
                  <a:schemeClr val="tx1"/>
                </a:solidFill>
                <a:latin typeface="Segoe UI "/>
              </a:rPr>
              <a:t>Mobil: 01735603505</a:t>
            </a:r>
            <a:br>
              <a:rPr lang="de-DE" sz="1350" b="0" dirty="0">
                <a:latin typeface="Segoe UI "/>
              </a:rPr>
            </a:br>
            <a:br>
              <a:rPr lang="de-DE" sz="1350" b="0" dirty="0">
                <a:latin typeface="Segoe UI "/>
              </a:rPr>
            </a:br>
            <a:endParaRPr lang="de-DE" sz="1350" b="0" dirty="0">
              <a:latin typeface="Segoe UI "/>
            </a:endParaRPr>
          </a:p>
        </p:txBody>
      </p:sp>
      <p:sp>
        <p:nvSpPr>
          <p:cNvPr id="4" name="Textfeld 3">
            <a:extLst>
              <a:ext uri="{FF2B5EF4-FFF2-40B4-BE49-F238E27FC236}">
                <a16:creationId xmlns:a16="http://schemas.microsoft.com/office/drawing/2014/main" id="{4290CA48-7732-4BB2-BD43-F255D229404D}"/>
              </a:ext>
            </a:extLst>
          </p:cNvPr>
          <p:cNvSpPr txBox="1"/>
          <p:nvPr/>
        </p:nvSpPr>
        <p:spPr>
          <a:xfrm>
            <a:off x="4854758" y="1419622"/>
            <a:ext cx="3965714" cy="1754326"/>
          </a:xfrm>
          <a:prstGeom prst="rect">
            <a:avLst/>
          </a:prstGeom>
          <a:solidFill>
            <a:schemeClr val="accent3"/>
          </a:solidFill>
          <a:ln w="57150">
            <a:solidFill>
              <a:schemeClr val="accent3"/>
            </a:solidFill>
          </a:ln>
        </p:spPr>
        <p:txBody>
          <a:bodyPr wrap="square" rtlCol="0">
            <a:spAutoFit/>
          </a:bodyPr>
          <a:lstStyle/>
          <a:p>
            <a:pPr algn="ctr"/>
            <a:r>
              <a:rPr lang="de-DE" sz="3600" dirty="0">
                <a:latin typeface="Segoe UI "/>
              </a:rPr>
              <a:t>Herzlichen Dank für Ihre Aufmerksamkeit!</a:t>
            </a:r>
          </a:p>
        </p:txBody>
      </p:sp>
      <p:sp>
        <p:nvSpPr>
          <p:cNvPr id="3" name="Untertitel 2">
            <a:extLst>
              <a:ext uri="{FF2B5EF4-FFF2-40B4-BE49-F238E27FC236}">
                <a16:creationId xmlns:a16="http://schemas.microsoft.com/office/drawing/2014/main" id="{30657543-0EE0-9814-C109-9C6ED900770E}"/>
              </a:ext>
            </a:extLst>
          </p:cNvPr>
          <p:cNvSpPr>
            <a:spLocks noGrp="1"/>
          </p:cNvSpPr>
          <p:nvPr>
            <p:ph type="subTitle" idx="1"/>
          </p:nvPr>
        </p:nvSpPr>
        <p:spPr>
          <a:xfrm>
            <a:off x="1259632" y="4011910"/>
            <a:ext cx="7469512" cy="621938"/>
          </a:xfrm>
        </p:spPr>
        <p:txBody>
          <a:bodyPr/>
          <a:lstStyle/>
          <a:p>
            <a:r>
              <a:rPr lang="de-DE" sz="1800" dirty="0">
                <a:latin typeface="Segoe UI "/>
              </a:rPr>
              <a:t>Fröbel Bildung und Erziehung gemeinnützige GmbH</a:t>
            </a:r>
          </a:p>
        </p:txBody>
      </p:sp>
      <p:pic>
        <p:nvPicPr>
          <p:cNvPr id="6" name="Picture 2">
            <a:extLst>
              <a:ext uri="{FF2B5EF4-FFF2-40B4-BE49-F238E27FC236}">
                <a16:creationId xmlns:a16="http://schemas.microsoft.com/office/drawing/2014/main" id="{CAADB41B-819D-49AA-8C84-B824200CD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27622"/>
            <a:ext cx="1944216" cy="658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192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CFB5FCE-8A16-492D-9301-A0F25FA030AC}"/>
              </a:ext>
            </a:extLst>
          </p:cNvPr>
          <p:cNvPicPr>
            <a:picLocks noChangeAspect="1"/>
          </p:cNvPicPr>
          <p:nvPr/>
        </p:nvPicPr>
        <p:blipFill>
          <a:blip r:embed="rId3"/>
          <a:stretch>
            <a:fillRect/>
          </a:stretch>
        </p:blipFill>
        <p:spPr>
          <a:xfrm>
            <a:off x="6343099" y="1203598"/>
            <a:ext cx="2261349" cy="3168352"/>
          </a:xfrm>
          <a:prstGeom prst="rect">
            <a:avLst/>
          </a:prstGeom>
        </p:spPr>
      </p:pic>
      <p:sp>
        <p:nvSpPr>
          <p:cNvPr id="2" name="Titel 1">
            <a:extLst>
              <a:ext uri="{FF2B5EF4-FFF2-40B4-BE49-F238E27FC236}">
                <a16:creationId xmlns:a16="http://schemas.microsoft.com/office/drawing/2014/main" id="{B167078E-3141-4E6C-9E68-C3F90E899BBD}"/>
              </a:ext>
            </a:extLst>
          </p:cNvPr>
          <p:cNvSpPr>
            <a:spLocks noGrp="1"/>
          </p:cNvSpPr>
          <p:nvPr>
            <p:ph type="title" idx="4294967295"/>
          </p:nvPr>
        </p:nvSpPr>
        <p:spPr>
          <a:xfrm>
            <a:off x="-396552" y="1995686"/>
            <a:ext cx="2880320" cy="792088"/>
          </a:xfrm>
        </p:spPr>
        <p:txBody>
          <a:bodyPr/>
          <a:lstStyle/>
          <a:p>
            <a:r>
              <a:rPr lang="en-US" sz="2000" b="1" dirty="0">
                <a:cs typeface="Segoe UI"/>
              </a:rPr>
              <a:t>Über </a:t>
            </a:r>
            <a:r>
              <a:rPr lang="en-US" sz="2000" b="1" dirty="0" err="1">
                <a:cs typeface="Segoe UI"/>
              </a:rPr>
              <a:t>uns</a:t>
            </a:r>
            <a:r>
              <a:rPr lang="en-US" sz="2000" b="1" dirty="0">
                <a:cs typeface="Segoe UI"/>
              </a:rPr>
              <a:t>:</a:t>
            </a:r>
            <a:br>
              <a:rPr lang="en-US" sz="2000" b="1" dirty="0">
                <a:cs typeface="Segoe UI"/>
              </a:rPr>
            </a:br>
            <a:r>
              <a:rPr lang="en-US" sz="2000" b="1" dirty="0" err="1">
                <a:cs typeface="Segoe UI"/>
              </a:rPr>
              <a:t>Fröbel</a:t>
            </a:r>
            <a:r>
              <a:rPr lang="en-US" sz="2000" b="1" dirty="0">
                <a:cs typeface="Segoe UI"/>
              </a:rPr>
              <a:t>. Für Kinder</a:t>
            </a:r>
            <a:r>
              <a:rPr lang="en-US" sz="2000" dirty="0">
                <a:cs typeface="Segoe UI"/>
              </a:rPr>
              <a:t>.</a:t>
            </a:r>
            <a:endParaRPr lang="de-DE" sz="2000" dirty="0"/>
          </a:p>
        </p:txBody>
      </p:sp>
      <p:sp>
        <p:nvSpPr>
          <p:cNvPr id="10" name="TextBox 3">
            <a:extLst>
              <a:ext uri="{FF2B5EF4-FFF2-40B4-BE49-F238E27FC236}">
                <a16:creationId xmlns:a16="http://schemas.microsoft.com/office/drawing/2014/main" id="{BC8F0595-1F0B-4380-B7BE-C101D3D64015}"/>
              </a:ext>
            </a:extLst>
          </p:cNvPr>
          <p:cNvSpPr txBox="1"/>
          <p:nvPr/>
        </p:nvSpPr>
        <p:spPr>
          <a:xfrm>
            <a:off x="6012160" y="887413"/>
            <a:ext cx="3096344"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en-US" sz="1500" b="1" dirty="0">
                <a:solidFill>
                  <a:srgbClr val="004A42"/>
                </a:solidFill>
                <a:latin typeface="Segoe UI"/>
              </a:rPr>
              <a:t>Fröbel-Standorte in Deutschland</a:t>
            </a:r>
          </a:p>
        </p:txBody>
      </p:sp>
      <p:sp>
        <p:nvSpPr>
          <p:cNvPr id="6" name="Rechteck 5">
            <a:extLst>
              <a:ext uri="{FF2B5EF4-FFF2-40B4-BE49-F238E27FC236}">
                <a16:creationId xmlns:a16="http://schemas.microsoft.com/office/drawing/2014/main" id="{81BE25A4-8978-BF34-4941-A9900EB84362}"/>
              </a:ext>
            </a:extLst>
          </p:cNvPr>
          <p:cNvSpPr/>
          <p:nvPr/>
        </p:nvSpPr>
        <p:spPr>
          <a:xfrm>
            <a:off x="2195736" y="987574"/>
            <a:ext cx="3744416" cy="3384376"/>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400" b="1" dirty="0">
                <a:solidFill>
                  <a:schemeClr val="tx1"/>
                </a:solidFill>
                <a:latin typeface="Segoe Ul"/>
                <a:ea typeface="+mn-lt"/>
                <a:cs typeface="Segoe UI"/>
              </a:rPr>
              <a:t>Fröbel</a:t>
            </a:r>
            <a:r>
              <a:rPr lang="de-DE" sz="1400" dirty="0">
                <a:solidFill>
                  <a:schemeClr val="tx1"/>
                </a:solidFill>
                <a:latin typeface="Segoe Ul"/>
                <a:ea typeface="+mn-lt"/>
                <a:cs typeface="Segoe UI"/>
              </a:rPr>
              <a:t> ist einer der größten Träger von Kinderkrippen, Kindergärten und Horten in Deutschland nutzt seinen Einfluss als Interessenvertreter </a:t>
            </a:r>
            <a:r>
              <a:rPr lang="de-DE" sz="1400" b="1" dirty="0">
                <a:solidFill>
                  <a:schemeClr val="tx1"/>
                </a:solidFill>
                <a:latin typeface="Segoe Ul"/>
                <a:ea typeface="+mn-lt"/>
                <a:cs typeface="Segoe UI"/>
              </a:rPr>
              <a:t>für Kinder</a:t>
            </a:r>
            <a:r>
              <a:rPr lang="de-DE" sz="1400" dirty="0">
                <a:solidFill>
                  <a:schemeClr val="tx1"/>
                </a:solidFill>
                <a:latin typeface="Segoe Ul"/>
                <a:ea typeface="+mn-lt"/>
                <a:cs typeface="Segoe UI"/>
              </a:rPr>
              <a:t>.</a:t>
            </a:r>
          </a:p>
          <a:p>
            <a:pPr marL="0" indent="0" algn="ctr">
              <a:buNone/>
            </a:pPr>
            <a:r>
              <a:rPr lang="de-DE" sz="1400" dirty="0">
                <a:solidFill>
                  <a:schemeClr val="tx1"/>
                </a:solidFill>
                <a:latin typeface="Segoe Ul"/>
                <a:cs typeface="Segoe UI"/>
              </a:rPr>
              <a:t>Namensgeber ist </a:t>
            </a:r>
            <a:r>
              <a:rPr lang="de-DE" sz="1400" b="1" dirty="0">
                <a:solidFill>
                  <a:schemeClr val="tx1"/>
                </a:solidFill>
                <a:latin typeface="Segoe Ul"/>
                <a:cs typeface="Segoe UI"/>
              </a:rPr>
              <a:t>Friedrich Fröbel</a:t>
            </a:r>
            <a:r>
              <a:rPr lang="de-DE" sz="1400" dirty="0">
                <a:solidFill>
                  <a:schemeClr val="tx1"/>
                </a:solidFill>
                <a:latin typeface="Segoe Ul"/>
                <a:cs typeface="Segoe UI"/>
              </a:rPr>
              <a:t>, der vor 200 Jahren den Kindergarten erfand. Er stellte die Kinder in den Mittelpunkt und betrachtete das </a:t>
            </a:r>
            <a:r>
              <a:rPr lang="de-DE" sz="1400" b="1" dirty="0">
                <a:solidFill>
                  <a:schemeClr val="tx1"/>
                </a:solidFill>
                <a:latin typeface="Segoe Ul"/>
                <a:cs typeface="Segoe UI"/>
              </a:rPr>
              <a:t>Spiel </a:t>
            </a:r>
            <a:r>
              <a:rPr lang="de-DE" sz="1400" dirty="0">
                <a:solidFill>
                  <a:schemeClr val="tx1"/>
                </a:solidFill>
                <a:latin typeface="Segoe Ul"/>
                <a:cs typeface="Segoe UI"/>
              </a:rPr>
              <a:t>als Form des </a:t>
            </a:r>
            <a:r>
              <a:rPr lang="de-DE" sz="1400" b="1" dirty="0">
                <a:solidFill>
                  <a:schemeClr val="tx1"/>
                </a:solidFill>
                <a:latin typeface="Segoe Ul"/>
                <a:cs typeface="Segoe UI"/>
              </a:rPr>
              <a:t>Lernens. </a:t>
            </a:r>
            <a:r>
              <a:rPr lang="de-DE" sz="1400" dirty="0">
                <a:solidFill>
                  <a:schemeClr val="tx1"/>
                </a:solidFill>
                <a:latin typeface="Segoe Ul"/>
                <a:cs typeface="Segoe UI"/>
              </a:rPr>
              <a:t>Diese Idee ist bis heute der Kern unseres Denkens. </a:t>
            </a:r>
          </a:p>
          <a:p>
            <a:pPr marL="0" indent="0" algn="ctr">
              <a:buNone/>
            </a:pPr>
            <a:r>
              <a:rPr lang="de-DE" sz="1400" dirty="0">
                <a:solidFill>
                  <a:schemeClr val="tx1"/>
                </a:solidFill>
                <a:latin typeface="Segoe Ul"/>
                <a:cs typeface="Segoe UI"/>
              </a:rPr>
              <a:t>So haben wir als erster Kindergartenträger in Deutschland </a:t>
            </a:r>
            <a:r>
              <a:rPr lang="de-DE" sz="1400" b="1" dirty="0">
                <a:solidFill>
                  <a:schemeClr val="tx1"/>
                </a:solidFill>
                <a:latin typeface="Segoe Ul"/>
                <a:cs typeface="Segoe UI"/>
              </a:rPr>
              <a:t>Grundrechte für Kinder in unser Leitbild</a:t>
            </a:r>
            <a:r>
              <a:rPr lang="de-DE" sz="1400" dirty="0">
                <a:solidFill>
                  <a:schemeClr val="tx1"/>
                </a:solidFill>
                <a:latin typeface="Segoe Ul"/>
                <a:cs typeface="Segoe UI"/>
              </a:rPr>
              <a:t> aufgenommen. </a:t>
            </a:r>
          </a:p>
        </p:txBody>
      </p:sp>
      <p:pic>
        <p:nvPicPr>
          <p:cNvPr id="9" name="Grafik 8" descr="Ein Bild, das Schrift, Grafiken, Logo, Grafikdesign enthält.&#10;&#10;Automatisch generierte Beschreibung">
            <a:extLst>
              <a:ext uri="{FF2B5EF4-FFF2-40B4-BE49-F238E27FC236}">
                <a16:creationId xmlns:a16="http://schemas.microsoft.com/office/drawing/2014/main" id="{495D346C-F2B9-41D2-4A4E-CC6CE856C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39852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9C0F2-6831-8CC9-DB8A-D42CAED655E5}"/>
              </a:ext>
            </a:extLst>
          </p:cNvPr>
          <p:cNvSpPr>
            <a:spLocks noGrp="1"/>
          </p:cNvSpPr>
          <p:nvPr>
            <p:ph type="title" idx="4294967295"/>
          </p:nvPr>
        </p:nvSpPr>
        <p:spPr>
          <a:xfrm>
            <a:off x="-16735" y="2073518"/>
            <a:ext cx="1961609" cy="517407"/>
          </a:xfrm>
        </p:spPr>
        <p:txBody>
          <a:bodyPr/>
          <a:lstStyle/>
          <a:p>
            <a:r>
              <a:rPr lang="de-DE" sz="2000" b="1" dirty="0">
                <a:latin typeface="Segoe Ul"/>
              </a:rPr>
              <a:t>Unser Leitgedanke</a:t>
            </a:r>
          </a:p>
        </p:txBody>
      </p:sp>
      <p:grpSp>
        <p:nvGrpSpPr>
          <p:cNvPr id="17" name="Group 1">
            <a:extLst>
              <a:ext uri="{FF2B5EF4-FFF2-40B4-BE49-F238E27FC236}">
                <a16:creationId xmlns:a16="http://schemas.microsoft.com/office/drawing/2014/main" id="{21296A15-2545-4DCC-B5CA-AB428695A29E}"/>
              </a:ext>
            </a:extLst>
          </p:cNvPr>
          <p:cNvGrpSpPr/>
          <p:nvPr/>
        </p:nvGrpSpPr>
        <p:grpSpPr>
          <a:xfrm>
            <a:off x="4788024" y="987574"/>
            <a:ext cx="4248472" cy="3384376"/>
            <a:chOff x="4294777" y="1418038"/>
            <a:chExt cx="6755030" cy="4812512"/>
          </a:xfrm>
        </p:grpSpPr>
        <p:sp>
          <p:nvSpPr>
            <p:cNvPr id="18" name="Rechteck 17">
              <a:extLst>
                <a:ext uri="{FF2B5EF4-FFF2-40B4-BE49-F238E27FC236}">
                  <a16:creationId xmlns:a16="http://schemas.microsoft.com/office/drawing/2014/main" id="{404CEF34-2C56-46D7-8C96-ABC07A9B08D6}"/>
                </a:ext>
              </a:extLst>
            </p:cNvPr>
            <p:cNvSpPr/>
            <p:nvPr/>
          </p:nvSpPr>
          <p:spPr>
            <a:xfrm>
              <a:off x="4294779" y="1418039"/>
              <a:ext cx="3252057" cy="112908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auf Bildung und die Entfaltung ihrer Persönlichkeit. </a:t>
              </a:r>
            </a:p>
          </p:txBody>
        </p:sp>
        <p:sp>
          <p:nvSpPr>
            <p:cNvPr id="19" name="Rechteck 18">
              <a:extLst>
                <a:ext uri="{FF2B5EF4-FFF2-40B4-BE49-F238E27FC236}">
                  <a16:creationId xmlns:a16="http://schemas.microsoft.com/office/drawing/2014/main" id="{45DBE5D9-2EE8-4FA7-926E-370EED90BFA3}"/>
                </a:ext>
              </a:extLst>
            </p:cNvPr>
            <p:cNvSpPr/>
            <p:nvPr/>
          </p:nvSpPr>
          <p:spPr>
            <a:xfrm>
              <a:off x="7797750" y="1418038"/>
              <a:ext cx="3252057" cy="1129089"/>
            </a:xfrm>
            <a:prstGeom prst="rect">
              <a:avLst/>
            </a:prstGeom>
            <a:solidFill>
              <a:srgbClr val="FFC3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so zu sein wie sie sind.</a:t>
              </a:r>
            </a:p>
          </p:txBody>
        </p:sp>
        <p:sp>
          <p:nvSpPr>
            <p:cNvPr id="20" name="Rechteck 19">
              <a:extLst>
                <a:ext uri="{FF2B5EF4-FFF2-40B4-BE49-F238E27FC236}">
                  <a16:creationId xmlns:a16="http://schemas.microsoft.com/office/drawing/2014/main" id="{F3B57E05-14A3-431F-BA94-E31D1B8DAF06}"/>
                </a:ext>
              </a:extLst>
            </p:cNvPr>
            <p:cNvSpPr/>
            <p:nvPr/>
          </p:nvSpPr>
          <p:spPr>
            <a:xfrm>
              <a:off x="4294777" y="2621167"/>
              <a:ext cx="3252057" cy="1129089"/>
            </a:xfrm>
            <a:prstGeom prst="rect">
              <a:avLst/>
            </a:prstGeom>
            <a:solidFill>
              <a:srgbClr val="AA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endParaRPr lang="de-DE" sz="1050" dirty="0">
                <a:solidFill>
                  <a:prstClr val="white"/>
                </a:solidFill>
                <a:latin typeface="Segoe UI"/>
              </a:endParaRPr>
            </a:p>
            <a:p>
              <a:pPr algn="ctr" defTabSz="685800" eaLnBrk="1" fontAlgn="auto" hangingPunct="1">
                <a:spcBef>
                  <a:spcPts val="0"/>
                </a:spcBef>
                <a:spcAft>
                  <a:spcPts val="0"/>
                </a:spcAft>
                <a:defRPr/>
              </a:pPr>
              <a:r>
                <a:rPr lang="de-DE" sz="1050" b="1" dirty="0">
                  <a:solidFill>
                    <a:prstClr val="white"/>
                  </a:solidFill>
                  <a:latin typeface="Segoe UI"/>
                </a:rPr>
                <a:t>Kinder haben das Recht, frei von Gewalt und mit Achtung ihrer persönlichen Würde aufzuwachsen.</a:t>
              </a:r>
            </a:p>
            <a:p>
              <a:pPr defTabSz="685800" eaLnBrk="1" fontAlgn="auto" hangingPunct="1">
                <a:spcBef>
                  <a:spcPts val="0"/>
                </a:spcBef>
                <a:spcAft>
                  <a:spcPts val="0"/>
                </a:spcAft>
                <a:defRPr/>
              </a:pPr>
              <a:endParaRPr lang="de-DE" sz="1050" dirty="0">
                <a:solidFill>
                  <a:prstClr val="white"/>
                </a:solidFill>
                <a:latin typeface="Segoe UI"/>
              </a:endParaRPr>
            </a:p>
          </p:txBody>
        </p:sp>
        <p:sp>
          <p:nvSpPr>
            <p:cNvPr id="21" name="Rechteck 20">
              <a:extLst>
                <a:ext uri="{FF2B5EF4-FFF2-40B4-BE49-F238E27FC236}">
                  <a16:creationId xmlns:a16="http://schemas.microsoft.com/office/drawing/2014/main" id="{08AABC37-B1DD-4D71-81AA-55F76D2A9E22}"/>
                </a:ext>
              </a:extLst>
            </p:cNvPr>
            <p:cNvSpPr/>
            <p:nvPr/>
          </p:nvSpPr>
          <p:spPr>
            <a:xfrm>
              <a:off x="7797748" y="2621166"/>
              <a:ext cx="3252057" cy="1129089"/>
            </a:xfrm>
            <a:prstGeom prst="rect">
              <a:avLst/>
            </a:prstGeom>
            <a:solidFill>
              <a:srgbClr val="3787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auf Partizipation. </a:t>
              </a:r>
            </a:p>
          </p:txBody>
        </p:sp>
        <p:sp>
          <p:nvSpPr>
            <p:cNvPr id="22" name="Rechteck 21">
              <a:extLst>
                <a:ext uri="{FF2B5EF4-FFF2-40B4-BE49-F238E27FC236}">
                  <a16:creationId xmlns:a16="http://schemas.microsoft.com/office/drawing/2014/main" id="{07C4A9A0-0B69-4F27-8F6E-093E8AC0AF2B}"/>
                </a:ext>
              </a:extLst>
            </p:cNvPr>
            <p:cNvSpPr/>
            <p:nvPr/>
          </p:nvSpPr>
          <p:spPr>
            <a:xfrm>
              <a:off x="4294777" y="3834934"/>
              <a:ext cx="3252057" cy="1129089"/>
            </a:xfrm>
            <a:prstGeom prst="rect">
              <a:avLst/>
            </a:prstGeom>
            <a:solidFill>
              <a:srgbClr val="82C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auf Selbstbestimmung. </a:t>
              </a:r>
            </a:p>
          </p:txBody>
        </p:sp>
        <p:sp>
          <p:nvSpPr>
            <p:cNvPr id="23" name="Rechteck 22">
              <a:extLst>
                <a:ext uri="{FF2B5EF4-FFF2-40B4-BE49-F238E27FC236}">
                  <a16:creationId xmlns:a16="http://schemas.microsoft.com/office/drawing/2014/main" id="{D65B2060-080E-42FA-A889-A2560783D5FF}"/>
                </a:ext>
              </a:extLst>
            </p:cNvPr>
            <p:cNvSpPr/>
            <p:nvPr/>
          </p:nvSpPr>
          <p:spPr>
            <a:xfrm>
              <a:off x="7797749" y="3824294"/>
              <a:ext cx="3252057" cy="1129089"/>
            </a:xfrm>
            <a:prstGeom prst="rect">
              <a:avLst/>
            </a:prstGeom>
            <a:solidFill>
              <a:srgbClr val="005C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auf eigene Erfahrungen. </a:t>
              </a:r>
            </a:p>
          </p:txBody>
        </p:sp>
        <p:sp>
          <p:nvSpPr>
            <p:cNvPr id="24" name="Rechteck 23">
              <a:extLst>
                <a:ext uri="{FF2B5EF4-FFF2-40B4-BE49-F238E27FC236}">
                  <a16:creationId xmlns:a16="http://schemas.microsoft.com/office/drawing/2014/main" id="{B95E2E69-8C60-4146-9797-F8F701AE057F}"/>
                </a:ext>
              </a:extLst>
            </p:cNvPr>
            <p:cNvSpPr/>
            <p:nvPr/>
          </p:nvSpPr>
          <p:spPr>
            <a:xfrm>
              <a:off x="4294777" y="5101460"/>
              <a:ext cx="3252057" cy="1129089"/>
            </a:xfrm>
            <a:prstGeom prst="rect">
              <a:avLst/>
            </a:prstGeom>
            <a:solidFill>
              <a:srgbClr val="E1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auf verlässliche und vertrauensvolle Beziehungen. </a:t>
              </a:r>
            </a:p>
          </p:txBody>
        </p:sp>
        <p:sp>
          <p:nvSpPr>
            <p:cNvPr id="25" name="Rechteck 24">
              <a:extLst>
                <a:ext uri="{FF2B5EF4-FFF2-40B4-BE49-F238E27FC236}">
                  <a16:creationId xmlns:a16="http://schemas.microsoft.com/office/drawing/2014/main" id="{EEA4FC8F-F2D7-4AAD-BC56-8D91CE926727}"/>
                </a:ext>
              </a:extLst>
            </p:cNvPr>
            <p:cNvSpPr/>
            <p:nvPr/>
          </p:nvSpPr>
          <p:spPr>
            <a:xfrm>
              <a:off x="7797748" y="5101461"/>
              <a:ext cx="3252057" cy="1129089"/>
            </a:xfrm>
            <a:prstGeom prst="rect">
              <a:avLst/>
            </a:prstGeom>
            <a:solidFill>
              <a:srgbClr val="9F0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defRPr/>
              </a:pPr>
              <a:r>
                <a:rPr lang="de-DE" sz="1050" b="1" dirty="0">
                  <a:solidFill>
                    <a:prstClr val="white"/>
                  </a:solidFill>
                  <a:latin typeface="Segoe UI"/>
                </a:rPr>
                <a:t>Kinder haben das Recht auf kompetentes pädagogisches Personal.</a:t>
              </a:r>
              <a:endParaRPr lang="de-DE" sz="1050" b="1" dirty="0">
                <a:solidFill>
                  <a:srgbClr val="4A4947"/>
                </a:solidFill>
                <a:latin typeface="Segoe UI"/>
              </a:endParaRPr>
            </a:p>
          </p:txBody>
        </p:sp>
      </p:grpSp>
      <p:sp>
        <p:nvSpPr>
          <p:cNvPr id="6" name="Rechteck 5">
            <a:extLst>
              <a:ext uri="{FF2B5EF4-FFF2-40B4-BE49-F238E27FC236}">
                <a16:creationId xmlns:a16="http://schemas.microsoft.com/office/drawing/2014/main" id="{FABF0D7B-EC9B-29F7-02BF-0B0BB75F9E1C}"/>
              </a:ext>
            </a:extLst>
          </p:cNvPr>
          <p:cNvSpPr/>
          <p:nvPr/>
        </p:nvSpPr>
        <p:spPr>
          <a:xfrm>
            <a:off x="1763688" y="987574"/>
            <a:ext cx="2808312" cy="3384376"/>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de-DE" sz="1600" dirty="0">
                <a:solidFill>
                  <a:schemeClr val="tx1"/>
                </a:solidFill>
                <a:latin typeface="Segoe Ul"/>
              </a:rPr>
              <a:t>Kinderrechte</a:t>
            </a:r>
          </a:p>
          <a:p>
            <a:pPr marL="0" indent="0" algn="ctr">
              <a:buNone/>
            </a:pPr>
            <a:r>
              <a:rPr lang="de-DE" sz="1600" dirty="0">
                <a:solidFill>
                  <a:schemeClr val="tx1"/>
                </a:solidFill>
                <a:latin typeface="Segoe Ul"/>
              </a:rPr>
              <a:t>„So sein, wie man ist. Sich frei entfalten oder in Achtung groß werden. Kinder haben viele Rechte. Sie bestimmen das Handeln bei Fröbel maßgeblich. In unserem Leitbild schreiben wir fest, wie wichtig uns diese Rechte sind und wie wir den pädagogischen Alltag darauf ausrichten.“</a:t>
            </a:r>
          </a:p>
          <a:p>
            <a:pPr marL="0" indent="0" algn="ctr">
              <a:buNone/>
            </a:pPr>
            <a:r>
              <a:rPr lang="de-DE" sz="1600" dirty="0">
                <a:solidFill>
                  <a:schemeClr val="tx1"/>
                </a:solidFill>
                <a:latin typeface="Segoe Ul"/>
              </a:rPr>
              <a:t>- Website Fröbel -</a:t>
            </a:r>
          </a:p>
        </p:txBody>
      </p:sp>
      <p:pic>
        <p:nvPicPr>
          <p:cNvPr id="8" name="Grafik 7" descr="Ein Bild, das Schrift, Grafiken, Logo, Grafikdesign enthält.&#10;&#10;Automatisch generierte Beschreibung">
            <a:extLst>
              <a:ext uri="{FF2B5EF4-FFF2-40B4-BE49-F238E27FC236}">
                <a16:creationId xmlns:a16="http://schemas.microsoft.com/office/drawing/2014/main" id="{B46B8ED5-2DA2-F92A-5FA9-A533215C7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306410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descr="C:\Users\U.Rubruck\AppData\Local\Packages\Microsoft.Windows.Photos_8wekyb3d8bbwe\TempState\ShareServiceTempFolder\Unbenannt2.jpeg">
            <a:extLst>
              <a:ext uri="{FF2B5EF4-FFF2-40B4-BE49-F238E27FC236}">
                <a16:creationId xmlns:a16="http://schemas.microsoft.com/office/drawing/2014/main" id="{6D39B1E9-81AC-412E-A815-2ACC81B294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4273011">
            <a:off x="8101991" y="2759313"/>
            <a:ext cx="506119" cy="428768"/>
          </a:xfrm>
          <a:prstGeom prst="rect">
            <a:avLst/>
          </a:prstGeom>
          <a:noFill/>
          <a:ln>
            <a:noFill/>
          </a:ln>
        </p:spPr>
      </p:pic>
      <p:sp>
        <p:nvSpPr>
          <p:cNvPr id="2" name="Title 1">
            <a:extLst>
              <a:ext uri="{FF2B5EF4-FFF2-40B4-BE49-F238E27FC236}">
                <a16:creationId xmlns:a16="http://schemas.microsoft.com/office/drawing/2014/main" id="{5ED37A4D-BE28-764A-B7C9-C0304F65EC8F}"/>
              </a:ext>
            </a:extLst>
          </p:cNvPr>
          <p:cNvSpPr>
            <a:spLocks noGrp="1"/>
          </p:cNvSpPr>
          <p:nvPr>
            <p:ph type="title" idx="4294967295"/>
          </p:nvPr>
        </p:nvSpPr>
        <p:spPr>
          <a:xfrm>
            <a:off x="-153899" y="2276657"/>
            <a:ext cx="2133611" cy="799150"/>
          </a:xfrm>
        </p:spPr>
        <p:txBody>
          <a:bodyPr wrap="square" anchor="t">
            <a:noAutofit/>
          </a:bodyPr>
          <a:lstStyle/>
          <a:p>
            <a:r>
              <a:rPr lang="en-US" sz="1600" b="1" dirty="0">
                <a:latin typeface="Segoe Ul"/>
                <a:cs typeface="Segoe UI"/>
              </a:rPr>
              <a:t>Über </a:t>
            </a:r>
            <a:r>
              <a:rPr lang="en-US" sz="1600" b="1" dirty="0" err="1">
                <a:latin typeface="Segoe Ul"/>
                <a:cs typeface="Segoe UI"/>
              </a:rPr>
              <a:t>uns</a:t>
            </a:r>
            <a:r>
              <a:rPr lang="en-US" sz="1600" b="1" dirty="0">
                <a:latin typeface="Segoe Ul"/>
                <a:cs typeface="Segoe UI"/>
              </a:rPr>
              <a:t>: </a:t>
            </a:r>
            <a:br>
              <a:rPr lang="en-US" sz="1600" b="1" dirty="0">
                <a:latin typeface="Segoe Ul"/>
                <a:cs typeface="Segoe UI"/>
              </a:rPr>
            </a:br>
            <a:r>
              <a:rPr lang="en-US" sz="1600" b="1" dirty="0" err="1">
                <a:latin typeface="Segoe Ul"/>
                <a:cs typeface="Segoe UI"/>
              </a:rPr>
              <a:t>Fröbel</a:t>
            </a:r>
            <a:r>
              <a:rPr lang="en-US" sz="1600" b="1" dirty="0">
                <a:latin typeface="Segoe Ul"/>
                <a:cs typeface="Segoe UI"/>
              </a:rPr>
              <a:t>. </a:t>
            </a:r>
            <a:r>
              <a:rPr lang="en-US" sz="1600" b="1" dirty="0" err="1">
                <a:latin typeface="Segoe Ul"/>
                <a:cs typeface="Segoe UI"/>
              </a:rPr>
              <a:t>Für</a:t>
            </a:r>
            <a:r>
              <a:rPr lang="en-US" sz="1600" b="1" dirty="0">
                <a:latin typeface="Segoe Ul"/>
                <a:cs typeface="Segoe UI"/>
              </a:rPr>
              <a:t> Kinder</a:t>
            </a:r>
            <a:r>
              <a:rPr lang="en-US" sz="1600" dirty="0">
                <a:latin typeface="Segoe Ul"/>
                <a:cs typeface="Segoe UI"/>
              </a:rPr>
              <a:t>.</a:t>
            </a:r>
            <a:endParaRPr lang="de-DE" sz="1600" dirty="0">
              <a:latin typeface="Segoe Ul"/>
              <a:cs typeface="Segoe UI"/>
            </a:endParaRPr>
          </a:p>
        </p:txBody>
      </p:sp>
      <p:sp>
        <p:nvSpPr>
          <p:cNvPr id="3" name="Content Placeholder 2">
            <a:extLst>
              <a:ext uri="{FF2B5EF4-FFF2-40B4-BE49-F238E27FC236}">
                <a16:creationId xmlns:a16="http://schemas.microsoft.com/office/drawing/2014/main" id="{7F3CA4CB-8F79-355E-5091-BEC6523A1895}"/>
              </a:ext>
            </a:extLst>
          </p:cNvPr>
          <p:cNvSpPr>
            <a:spLocks/>
          </p:cNvSpPr>
          <p:nvPr/>
        </p:nvSpPr>
        <p:spPr>
          <a:xfrm>
            <a:off x="2097372" y="1166149"/>
            <a:ext cx="3403775" cy="1349444"/>
          </a:xfrm>
          <a:prstGeom prst="rect">
            <a:avLst/>
          </a:prstGeom>
        </p:spPr>
        <p:txBody>
          <a:bodyPr lIns="68580" tIns="34290" rIns="68580" bIns="34290" anchor="t"/>
          <a:lstStyle/>
          <a:p>
            <a:pPr defTabSz="582930" eaLnBrk="1" fontAlgn="auto" hangingPunct="1">
              <a:spcBef>
                <a:spcPts val="0"/>
              </a:spcBef>
              <a:spcAft>
                <a:spcPts val="450"/>
              </a:spcAft>
              <a:defRPr/>
            </a:pPr>
            <a:r>
              <a:rPr lang="de-DE" sz="1400" b="1" dirty="0">
                <a:solidFill>
                  <a:srgbClr val="004A42"/>
                </a:solidFill>
                <a:latin typeface="Segoe UI"/>
                <a:cs typeface="Segoe UI"/>
              </a:rPr>
              <a:t>Kindertagesbetreuung und Familienberatung</a:t>
            </a:r>
          </a:p>
          <a:p>
            <a:pPr defTabSz="582930" eaLnBrk="1" fontAlgn="auto" hangingPunct="1">
              <a:spcBef>
                <a:spcPts val="0"/>
              </a:spcBef>
              <a:spcAft>
                <a:spcPts val="450"/>
              </a:spcAft>
              <a:defRPr/>
            </a:pPr>
            <a:r>
              <a:rPr lang="de-DE" sz="1400" dirty="0">
                <a:solidFill>
                  <a:prstClr val="black"/>
                </a:solidFill>
                <a:latin typeface="Segoe UI"/>
                <a:cs typeface="Segoe UI"/>
              </a:rPr>
              <a:t>Fröbel betreibt über die Fröbel Bildung und Erziehung gGmbH Kindergärten, Krippen, Horte und Hilfen zur Erziehung.</a:t>
            </a:r>
          </a:p>
        </p:txBody>
      </p:sp>
      <p:sp>
        <p:nvSpPr>
          <p:cNvPr id="5" name="Footer Placeholder 4">
            <a:extLst>
              <a:ext uri="{FF2B5EF4-FFF2-40B4-BE49-F238E27FC236}">
                <a16:creationId xmlns:a16="http://schemas.microsoft.com/office/drawing/2014/main" id="{C639FC23-501C-C910-2CD6-F91449CF6DCB}"/>
              </a:ext>
            </a:extLst>
          </p:cNvPr>
          <p:cNvSpPr>
            <a:spLocks/>
          </p:cNvSpPr>
          <p:nvPr/>
        </p:nvSpPr>
        <p:spPr>
          <a:xfrm>
            <a:off x="2212747" y="4481274"/>
            <a:ext cx="5416942" cy="115730"/>
          </a:xfrm>
          <a:prstGeom prst="rect">
            <a:avLst/>
          </a:prstGeom>
        </p:spPr>
        <p:txBody>
          <a:bodyPr lIns="68580" tIns="34290" rIns="68580" bIns="34290" anchor="t"/>
          <a:lstStyle/>
          <a:p>
            <a:pPr defTabSz="582930" eaLnBrk="1" fontAlgn="auto" hangingPunct="1">
              <a:spcBef>
                <a:spcPts val="0"/>
              </a:spcBef>
              <a:spcAft>
                <a:spcPts val="450"/>
              </a:spcAft>
              <a:defRPr/>
            </a:pPr>
            <a:endParaRPr lang="de-DE" sz="1125">
              <a:solidFill>
                <a:prstClr val="black"/>
              </a:solidFill>
              <a:latin typeface="Segoe UI"/>
            </a:endParaRPr>
          </a:p>
        </p:txBody>
      </p:sp>
      <p:pic>
        <p:nvPicPr>
          <p:cNvPr id="14" name="Picture 13">
            <a:extLst>
              <a:ext uri="{FF2B5EF4-FFF2-40B4-BE49-F238E27FC236}">
                <a16:creationId xmlns:a16="http://schemas.microsoft.com/office/drawing/2014/main" id="{1D2C62CD-CB20-1715-CBB0-FB81FC9D6209}"/>
              </a:ext>
            </a:extLst>
          </p:cNvPr>
          <p:cNvPicPr>
            <a:picLocks noChangeAspect="1"/>
          </p:cNvPicPr>
          <p:nvPr/>
        </p:nvPicPr>
        <p:blipFill>
          <a:blip r:embed="rId4"/>
          <a:stretch>
            <a:fillRect/>
          </a:stretch>
        </p:blipFill>
        <p:spPr>
          <a:xfrm>
            <a:off x="6386770" y="918476"/>
            <a:ext cx="993541" cy="890341"/>
          </a:xfrm>
          <a:prstGeom prst="rect">
            <a:avLst/>
          </a:prstGeom>
        </p:spPr>
      </p:pic>
      <p:pic>
        <p:nvPicPr>
          <p:cNvPr id="15" name="Picture 14">
            <a:extLst>
              <a:ext uri="{FF2B5EF4-FFF2-40B4-BE49-F238E27FC236}">
                <a16:creationId xmlns:a16="http://schemas.microsoft.com/office/drawing/2014/main" id="{DCC5BD85-0E9C-4970-57E3-F06C4757CB2F}"/>
              </a:ext>
            </a:extLst>
          </p:cNvPr>
          <p:cNvPicPr>
            <a:picLocks noChangeAspect="1"/>
          </p:cNvPicPr>
          <p:nvPr/>
        </p:nvPicPr>
        <p:blipFill>
          <a:blip r:embed="rId5"/>
          <a:stretch>
            <a:fillRect/>
          </a:stretch>
        </p:blipFill>
        <p:spPr>
          <a:xfrm>
            <a:off x="7686301" y="1437994"/>
            <a:ext cx="894244" cy="797162"/>
          </a:xfrm>
          <a:prstGeom prst="rect">
            <a:avLst/>
          </a:prstGeom>
        </p:spPr>
      </p:pic>
      <p:pic>
        <p:nvPicPr>
          <p:cNvPr id="16" name="Picture 15">
            <a:extLst>
              <a:ext uri="{FF2B5EF4-FFF2-40B4-BE49-F238E27FC236}">
                <a16:creationId xmlns:a16="http://schemas.microsoft.com/office/drawing/2014/main" id="{32C0272A-8C65-5067-AF6F-142D6F59EDD1}"/>
              </a:ext>
            </a:extLst>
          </p:cNvPr>
          <p:cNvPicPr>
            <a:picLocks noChangeAspect="1"/>
          </p:cNvPicPr>
          <p:nvPr/>
        </p:nvPicPr>
        <p:blipFill>
          <a:blip r:embed="rId6"/>
          <a:stretch>
            <a:fillRect/>
          </a:stretch>
        </p:blipFill>
        <p:spPr>
          <a:xfrm>
            <a:off x="6026000" y="1954495"/>
            <a:ext cx="891896" cy="805862"/>
          </a:xfrm>
          <a:prstGeom prst="rect">
            <a:avLst/>
          </a:prstGeom>
        </p:spPr>
      </p:pic>
      <p:sp>
        <p:nvSpPr>
          <p:cNvPr id="18" name="TextBox 17">
            <a:extLst>
              <a:ext uri="{FF2B5EF4-FFF2-40B4-BE49-F238E27FC236}">
                <a16:creationId xmlns:a16="http://schemas.microsoft.com/office/drawing/2014/main" id="{9656EA1A-2296-9BB8-D667-35C75F255181}"/>
              </a:ext>
            </a:extLst>
          </p:cNvPr>
          <p:cNvSpPr txBox="1"/>
          <p:nvPr/>
        </p:nvSpPr>
        <p:spPr>
          <a:xfrm>
            <a:off x="2070344" y="2748936"/>
            <a:ext cx="4563214" cy="136191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defTabSz="685800" eaLnBrk="1" fontAlgn="auto" hangingPunct="1">
              <a:spcBef>
                <a:spcPts val="0"/>
              </a:spcBef>
              <a:spcAft>
                <a:spcPts val="0"/>
              </a:spcAft>
              <a:defRPr/>
            </a:pPr>
            <a:r>
              <a:rPr lang="de-DE" sz="1400" b="1" dirty="0">
                <a:solidFill>
                  <a:srgbClr val="004A42"/>
                </a:solidFill>
                <a:latin typeface="Segoe UI"/>
                <a:cs typeface="Segoe UI"/>
              </a:rPr>
              <a:t>Fachkräfteausbildung</a:t>
            </a:r>
            <a:endParaRPr lang="de-DE" sz="1400" dirty="0">
              <a:solidFill>
                <a:prstClr val="black"/>
              </a:solidFill>
              <a:latin typeface="Segoe UI"/>
              <a:cs typeface="Segoe UI"/>
            </a:endParaRPr>
          </a:p>
          <a:p>
            <a:pPr defTabSz="685800" eaLnBrk="1" fontAlgn="auto" hangingPunct="1">
              <a:spcBef>
                <a:spcPts val="0"/>
              </a:spcBef>
              <a:spcAft>
                <a:spcPts val="0"/>
              </a:spcAft>
              <a:defRPr/>
            </a:pPr>
            <a:r>
              <a:rPr lang="de-DE" sz="1400" dirty="0">
                <a:solidFill>
                  <a:prstClr val="black"/>
                </a:solidFill>
                <a:latin typeface="Segoe UI"/>
                <a:cs typeface="Segoe UI"/>
              </a:rPr>
              <a:t>Über die </a:t>
            </a:r>
            <a:r>
              <a:rPr lang="de-DE" sz="1400" b="1" dirty="0">
                <a:solidFill>
                  <a:srgbClr val="004A42"/>
                </a:solidFill>
                <a:latin typeface="Segoe UI"/>
                <a:cs typeface="Segoe UI"/>
              </a:rPr>
              <a:t>Fröbel Akademie in Berlin und Köln</a:t>
            </a:r>
            <a:r>
              <a:rPr lang="de-DE" sz="1400" dirty="0">
                <a:solidFill>
                  <a:prstClr val="black"/>
                </a:solidFill>
                <a:latin typeface="Segoe UI"/>
                <a:cs typeface="Segoe UI"/>
              </a:rPr>
              <a:t> </a:t>
            </a:r>
          </a:p>
          <a:p>
            <a:pPr defTabSz="685800" eaLnBrk="1" fontAlgn="auto" hangingPunct="1">
              <a:spcBef>
                <a:spcPts val="0"/>
              </a:spcBef>
              <a:spcAft>
                <a:spcPts val="0"/>
              </a:spcAft>
              <a:defRPr/>
            </a:pPr>
            <a:r>
              <a:rPr lang="de-DE" sz="1400" dirty="0">
                <a:solidFill>
                  <a:prstClr val="black"/>
                </a:solidFill>
                <a:latin typeface="Segoe UI"/>
                <a:cs typeface="Segoe UI"/>
              </a:rPr>
              <a:t>bilden wir zurzeit rund 100 pädagogische </a:t>
            </a:r>
          </a:p>
          <a:p>
            <a:pPr defTabSz="685800" eaLnBrk="1" fontAlgn="auto" hangingPunct="1">
              <a:spcBef>
                <a:spcPts val="0"/>
              </a:spcBef>
              <a:spcAft>
                <a:spcPts val="0"/>
              </a:spcAft>
              <a:defRPr/>
            </a:pPr>
            <a:r>
              <a:rPr lang="de-DE" sz="1400" dirty="0">
                <a:solidFill>
                  <a:prstClr val="black"/>
                </a:solidFill>
                <a:latin typeface="Segoe UI"/>
                <a:cs typeface="Segoe UI"/>
              </a:rPr>
              <a:t>Fachkräfte in einem berufsbegleitenden </a:t>
            </a:r>
          </a:p>
          <a:p>
            <a:pPr defTabSz="685800" eaLnBrk="1" fontAlgn="auto" hangingPunct="1">
              <a:spcBef>
                <a:spcPts val="0"/>
              </a:spcBef>
              <a:spcAft>
                <a:spcPts val="0"/>
              </a:spcAft>
              <a:defRPr/>
            </a:pPr>
            <a:r>
              <a:rPr lang="de-DE" sz="1400" dirty="0">
                <a:solidFill>
                  <a:prstClr val="black"/>
                </a:solidFill>
                <a:latin typeface="Segoe UI"/>
                <a:cs typeface="Segoe UI"/>
              </a:rPr>
              <a:t>Studium aus. </a:t>
            </a:r>
          </a:p>
          <a:p>
            <a:pPr defTabSz="685800" eaLnBrk="1" fontAlgn="auto" hangingPunct="1">
              <a:spcBef>
                <a:spcPts val="0"/>
              </a:spcBef>
              <a:spcAft>
                <a:spcPts val="0"/>
              </a:spcAft>
              <a:defRPr/>
            </a:pPr>
            <a:r>
              <a:rPr lang="de-DE" sz="1400" dirty="0">
                <a:solidFill>
                  <a:prstClr val="black"/>
                </a:solidFill>
                <a:latin typeface="Segoe UI"/>
                <a:cs typeface="Segoe UI"/>
              </a:rPr>
              <a:t>(Münster ist für 2025 geplant)</a:t>
            </a:r>
          </a:p>
        </p:txBody>
      </p:sp>
      <p:pic>
        <p:nvPicPr>
          <p:cNvPr id="19" name="Picture 18">
            <a:extLst>
              <a:ext uri="{FF2B5EF4-FFF2-40B4-BE49-F238E27FC236}">
                <a16:creationId xmlns:a16="http://schemas.microsoft.com/office/drawing/2014/main" id="{D90EAA3A-95DA-4900-51C1-B7ECD24CE66F}"/>
              </a:ext>
            </a:extLst>
          </p:cNvPr>
          <p:cNvPicPr>
            <a:picLocks noChangeAspect="1"/>
          </p:cNvPicPr>
          <p:nvPr/>
        </p:nvPicPr>
        <p:blipFill>
          <a:blip r:embed="rId7"/>
          <a:stretch>
            <a:fillRect/>
          </a:stretch>
        </p:blipFill>
        <p:spPr>
          <a:xfrm>
            <a:off x="5780880" y="3333123"/>
            <a:ext cx="943310" cy="849376"/>
          </a:xfrm>
          <a:prstGeom prst="rect">
            <a:avLst/>
          </a:prstGeom>
        </p:spPr>
      </p:pic>
      <p:pic>
        <p:nvPicPr>
          <p:cNvPr id="17" name="Grafik 16" descr="C:\Users\U.Rubruck\AppData\Local\Packages\Microsoft.Windows.Photos_8wekyb3d8bbwe\TempState\ShareServiceTempFolder\Unbenannt.jpeg">
            <a:extLst>
              <a:ext uri="{FF2B5EF4-FFF2-40B4-BE49-F238E27FC236}">
                <a16:creationId xmlns:a16="http://schemas.microsoft.com/office/drawing/2014/main" id="{F92423F5-6332-4ADB-AFDB-3B28C4ABBAC7}"/>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64525" y="2641672"/>
            <a:ext cx="568898" cy="479188"/>
          </a:xfrm>
          <a:prstGeom prst="rect">
            <a:avLst/>
          </a:prstGeom>
          <a:noFill/>
          <a:ln>
            <a:noFill/>
          </a:ln>
        </p:spPr>
      </p:pic>
      <p:sp>
        <p:nvSpPr>
          <p:cNvPr id="9" name="Textfeld 8">
            <a:extLst>
              <a:ext uri="{FF2B5EF4-FFF2-40B4-BE49-F238E27FC236}">
                <a16:creationId xmlns:a16="http://schemas.microsoft.com/office/drawing/2014/main" id="{07D38DE5-ED95-4076-9052-533833E9048D}"/>
              </a:ext>
            </a:extLst>
          </p:cNvPr>
          <p:cNvSpPr txBox="1"/>
          <p:nvPr/>
        </p:nvSpPr>
        <p:spPr>
          <a:xfrm>
            <a:off x="7020272" y="2894824"/>
            <a:ext cx="2064125" cy="646331"/>
          </a:xfrm>
          <a:prstGeom prst="rect">
            <a:avLst/>
          </a:prstGeom>
          <a:noFill/>
        </p:spPr>
        <p:txBody>
          <a:bodyPr wrap="square" rtlCol="0">
            <a:spAutoFit/>
          </a:bodyPr>
          <a:lstStyle/>
          <a:p>
            <a:pPr algn="l"/>
            <a:r>
              <a:rPr lang="de-DE" sz="1200" b="1" dirty="0"/>
              <a:t>28/ 31</a:t>
            </a:r>
            <a:endParaRPr lang="de-DE" sz="1200" b="1" dirty="0">
              <a:latin typeface="+mn-lt"/>
            </a:endParaRPr>
          </a:p>
          <a:p>
            <a:pPr algn="l"/>
            <a:r>
              <a:rPr lang="de-DE" sz="800" dirty="0">
                <a:solidFill>
                  <a:srgbClr val="00B050"/>
                </a:solidFill>
                <a:latin typeface="+mn-lt"/>
              </a:rPr>
              <a:t>Fröbel-Familienzentren </a:t>
            </a:r>
          </a:p>
          <a:p>
            <a:pPr algn="l"/>
            <a:r>
              <a:rPr lang="de-DE" sz="800" dirty="0">
                <a:solidFill>
                  <a:srgbClr val="00B050"/>
                </a:solidFill>
                <a:latin typeface="+mn-lt"/>
              </a:rPr>
              <a:t>in NRW – aktuell sieben plusKITA Fachkräfte/ Kita-Sozialarbeiter*innen</a:t>
            </a:r>
          </a:p>
        </p:txBody>
      </p:sp>
      <p:pic>
        <p:nvPicPr>
          <p:cNvPr id="7" name="Grafik 6" descr="Ein Bild, das Schrift, Grafiken, Logo, Grafikdesign enthält.&#10;&#10;Automatisch generierte Beschreibung">
            <a:extLst>
              <a:ext uri="{FF2B5EF4-FFF2-40B4-BE49-F238E27FC236}">
                <a16:creationId xmlns:a16="http://schemas.microsoft.com/office/drawing/2014/main" id="{38A0DC89-DA2A-16C4-1B0E-E72D89036C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577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fik 32">
            <a:extLst>
              <a:ext uri="{FF2B5EF4-FFF2-40B4-BE49-F238E27FC236}">
                <a16:creationId xmlns:a16="http://schemas.microsoft.com/office/drawing/2014/main" id="{69729248-7225-4BA1-9685-8FBB2814B918}"/>
              </a:ext>
            </a:extLst>
          </p:cNvPr>
          <p:cNvPicPr>
            <a:picLocks noChangeAspect="1"/>
          </p:cNvPicPr>
          <p:nvPr/>
        </p:nvPicPr>
        <p:blipFill rotWithShape="1">
          <a:blip r:embed="rId3"/>
          <a:srcRect l="50933" t="27306" r="23511" b="32455"/>
          <a:stretch/>
        </p:blipFill>
        <p:spPr>
          <a:xfrm>
            <a:off x="6012160" y="1461728"/>
            <a:ext cx="2692989" cy="2826821"/>
          </a:xfrm>
          <a:prstGeom prst="rect">
            <a:avLst/>
          </a:prstGeom>
        </p:spPr>
      </p:pic>
      <p:sp>
        <p:nvSpPr>
          <p:cNvPr id="2" name="Titel 1">
            <a:extLst>
              <a:ext uri="{FF2B5EF4-FFF2-40B4-BE49-F238E27FC236}">
                <a16:creationId xmlns:a16="http://schemas.microsoft.com/office/drawing/2014/main" id="{739A95B0-E8F4-2FB4-455D-9792D1F2CD5F}"/>
              </a:ext>
            </a:extLst>
          </p:cNvPr>
          <p:cNvSpPr>
            <a:spLocks noGrp="1"/>
          </p:cNvSpPr>
          <p:nvPr>
            <p:ph type="title" idx="4294967295"/>
          </p:nvPr>
        </p:nvSpPr>
        <p:spPr>
          <a:xfrm>
            <a:off x="47845" y="854951"/>
            <a:ext cx="5328592" cy="551071"/>
          </a:xfrm>
        </p:spPr>
        <p:txBody>
          <a:bodyPr/>
          <a:lstStyle/>
          <a:p>
            <a:r>
              <a:rPr lang="de-DE" sz="1400" b="1" dirty="0">
                <a:latin typeface="Segoe Ul"/>
              </a:rPr>
              <a:t>Über uns in NRW:</a:t>
            </a:r>
            <a:br>
              <a:rPr lang="de-DE" sz="1400" b="1" dirty="0">
                <a:latin typeface="Segoe Ul"/>
              </a:rPr>
            </a:br>
            <a:r>
              <a:rPr lang="de-DE" sz="1400" b="1" dirty="0">
                <a:latin typeface="Segoe Ul"/>
              </a:rPr>
              <a:t>Familienzentren &amp; plusKITAS  - Kita-Sozialarbeit  bei Fröbel</a:t>
            </a:r>
          </a:p>
        </p:txBody>
      </p:sp>
      <p:graphicFrame>
        <p:nvGraphicFramePr>
          <p:cNvPr id="7" name="Diagramm 6">
            <a:extLst>
              <a:ext uri="{FF2B5EF4-FFF2-40B4-BE49-F238E27FC236}">
                <a16:creationId xmlns:a16="http://schemas.microsoft.com/office/drawing/2014/main" id="{9776CEBC-9321-45C7-8268-C0A189A4F577}"/>
              </a:ext>
            </a:extLst>
          </p:cNvPr>
          <p:cNvGraphicFramePr/>
          <p:nvPr>
            <p:extLst>
              <p:ext uri="{D42A27DB-BD31-4B8C-83A1-F6EECF244321}">
                <p14:modId xmlns:p14="http://schemas.microsoft.com/office/powerpoint/2010/main" val="3258790111"/>
              </p:ext>
            </p:extLst>
          </p:nvPr>
        </p:nvGraphicFramePr>
        <p:xfrm>
          <a:off x="611560" y="1468720"/>
          <a:ext cx="4336105" cy="282682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feld 5">
            <a:extLst>
              <a:ext uri="{FF2B5EF4-FFF2-40B4-BE49-F238E27FC236}">
                <a16:creationId xmlns:a16="http://schemas.microsoft.com/office/drawing/2014/main" id="{766C42F8-D0DB-482A-ABD7-DE47F46E6869}"/>
              </a:ext>
            </a:extLst>
          </p:cNvPr>
          <p:cNvSpPr txBox="1"/>
          <p:nvPr/>
        </p:nvSpPr>
        <p:spPr>
          <a:xfrm>
            <a:off x="5652120" y="957957"/>
            <a:ext cx="3159280" cy="461665"/>
          </a:xfrm>
          <a:prstGeom prst="rect">
            <a:avLst/>
          </a:prstGeom>
          <a:noFill/>
          <a:ln>
            <a:solidFill>
              <a:schemeClr val="tx1"/>
            </a:solidFill>
          </a:ln>
        </p:spPr>
        <p:txBody>
          <a:bodyPr wrap="square" rtlCol="0">
            <a:spAutoFit/>
          </a:bodyPr>
          <a:lstStyle/>
          <a:p>
            <a:pPr algn="ctr"/>
            <a:r>
              <a:rPr lang="de-DE" sz="1200" kern="1200" dirty="0">
                <a:solidFill>
                  <a:schemeClr val="tx1"/>
                </a:solidFill>
                <a:latin typeface="Segoe Ul"/>
              </a:rPr>
              <a:t>Standortkarte (deutschlandweit) Kitas-</a:t>
            </a:r>
            <a:r>
              <a:rPr lang="de-DE" sz="1200" dirty="0">
                <a:latin typeface="Segoe Ul"/>
              </a:rPr>
              <a:t>So</a:t>
            </a:r>
            <a:r>
              <a:rPr lang="de-DE" sz="1200" kern="1200" dirty="0">
                <a:solidFill>
                  <a:schemeClr val="tx1"/>
                </a:solidFill>
                <a:latin typeface="Segoe Ul"/>
              </a:rPr>
              <a:t>zialarbeit/ </a:t>
            </a:r>
            <a:r>
              <a:rPr lang="de-DE" sz="1200" b="1" kern="1200" dirty="0">
                <a:solidFill>
                  <a:schemeClr val="tx1"/>
                </a:solidFill>
                <a:latin typeface="Segoe Ul"/>
              </a:rPr>
              <a:t>plusKITA-Fachkräfte</a:t>
            </a:r>
          </a:p>
        </p:txBody>
      </p:sp>
      <p:pic>
        <p:nvPicPr>
          <p:cNvPr id="8" name="Grafik 7" descr="Ein Bild, das Schrift, Grafiken, Logo, Grafikdesign enthält.&#10;&#10;Automatisch generierte Beschreibung">
            <a:extLst>
              <a:ext uri="{FF2B5EF4-FFF2-40B4-BE49-F238E27FC236}">
                <a16:creationId xmlns:a16="http://schemas.microsoft.com/office/drawing/2014/main" id="{9EB2DA92-DFAE-0232-C536-34167C6578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Tree>
    <p:extLst>
      <p:ext uri="{BB962C8B-B14F-4D97-AF65-F5344CB8AC3E}">
        <p14:creationId xmlns:p14="http://schemas.microsoft.com/office/powerpoint/2010/main" val="171192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ieck 1">
            <a:extLst>
              <a:ext uri="{FF2B5EF4-FFF2-40B4-BE49-F238E27FC236}">
                <a16:creationId xmlns:a16="http://schemas.microsoft.com/office/drawing/2014/main" id="{97FA5614-BC8B-BF97-37ED-993E72C202F3}"/>
              </a:ext>
            </a:extLst>
          </p:cNvPr>
          <p:cNvSpPr/>
          <p:nvPr/>
        </p:nvSpPr>
        <p:spPr>
          <a:xfrm>
            <a:off x="4931143" y="883956"/>
            <a:ext cx="3907250" cy="693343"/>
          </a:xfrm>
          <a:prstGeom prst="triangle">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dirty="0">
              <a:solidFill>
                <a:schemeClr val="tx1"/>
              </a:solidFill>
              <a:latin typeface="Segoe UI" panose="020B0502040204020203" pitchFamily="34" charset="0"/>
              <a:cs typeface="Segoe UI" panose="020B0502040204020203" pitchFamily="34" charset="0"/>
            </a:endParaRPr>
          </a:p>
          <a:p>
            <a:pPr algn="ctr"/>
            <a:r>
              <a:rPr lang="de-DE" sz="1400" dirty="0">
                <a:solidFill>
                  <a:schemeClr val="tx1"/>
                </a:solidFill>
                <a:latin typeface="Segoe UI" panose="020B0502040204020203" pitchFamily="34" charset="0"/>
                <a:cs typeface="Segoe UI" panose="020B0502040204020203" pitchFamily="34" charset="0"/>
              </a:rPr>
              <a:t>Fröbel</a:t>
            </a:r>
          </a:p>
          <a:p>
            <a:pPr algn="ctr"/>
            <a:r>
              <a:rPr lang="de-DE" sz="1400" dirty="0">
                <a:solidFill>
                  <a:schemeClr val="tx1"/>
                </a:solidFill>
                <a:latin typeface="Segoe UI" panose="020B0502040204020203" pitchFamily="34" charset="0"/>
                <a:cs typeface="Segoe UI" panose="020B0502040204020203" pitchFamily="34" charset="0"/>
              </a:rPr>
              <a:t>Familienzentrum </a:t>
            </a:r>
          </a:p>
          <a:p>
            <a:pPr algn="ctr"/>
            <a:endParaRPr lang="de-DE" b="1" dirty="0">
              <a:latin typeface="Century Gothic" panose="020B0502020202020204" pitchFamily="34" charset="0"/>
            </a:endParaRPr>
          </a:p>
          <a:p>
            <a:pPr algn="ctr"/>
            <a:endParaRPr lang="de-DE" b="1" dirty="0">
              <a:latin typeface="Century Gothic" panose="020B0502020202020204" pitchFamily="34" charset="0"/>
            </a:endParaRPr>
          </a:p>
        </p:txBody>
      </p:sp>
      <p:sp>
        <p:nvSpPr>
          <p:cNvPr id="3" name="Abgerundetes Rechteck 2">
            <a:extLst>
              <a:ext uri="{FF2B5EF4-FFF2-40B4-BE49-F238E27FC236}">
                <a16:creationId xmlns:a16="http://schemas.microsoft.com/office/drawing/2014/main" id="{0B3CCF3D-A2AC-CD59-55DE-01A00243F6AC}"/>
              </a:ext>
            </a:extLst>
          </p:cNvPr>
          <p:cNvSpPr/>
          <p:nvPr/>
        </p:nvSpPr>
        <p:spPr>
          <a:xfrm>
            <a:off x="4885122" y="1662553"/>
            <a:ext cx="1668550" cy="581122"/>
          </a:xfrm>
          <a:prstGeom prst="roundRect">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Segoe UI" panose="020B0502040204020203" pitchFamily="34" charset="0"/>
                <a:cs typeface="Segoe UI" panose="020B0502040204020203" pitchFamily="34" charset="0"/>
              </a:rPr>
              <a:t>Inklusion </a:t>
            </a:r>
          </a:p>
          <a:p>
            <a:pPr algn="ctr"/>
            <a:r>
              <a:rPr lang="de-DE" sz="1000" dirty="0">
                <a:solidFill>
                  <a:schemeClr val="tx1"/>
                </a:solidFill>
                <a:latin typeface="Segoe UI" panose="020B0502040204020203" pitchFamily="34" charset="0"/>
                <a:cs typeface="Segoe UI" panose="020B0502040204020203" pitchFamily="34" charset="0"/>
              </a:rPr>
              <a:t>und </a:t>
            </a:r>
          </a:p>
          <a:p>
            <a:pPr algn="ctr"/>
            <a:r>
              <a:rPr lang="de-DE" sz="1000" dirty="0">
                <a:solidFill>
                  <a:schemeClr val="tx1"/>
                </a:solidFill>
                <a:latin typeface="Segoe UI" panose="020B0502040204020203" pitchFamily="34" charset="0"/>
                <a:cs typeface="Segoe UI" panose="020B0502040204020203" pitchFamily="34" charset="0"/>
              </a:rPr>
              <a:t>Diversität</a:t>
            </a:r>
          </a:p>
        </p:txBody>
      </p:sp>
      <p:sp>
        <p:nvSpPr>
          <p:cNvPr id="4" name="Abgerundetes Rechteck 3">
            <a:extLst>
              <a:ext uri="{FF2B5EF4-FFF2-40B4-BE49-F238E27FC236}">
                <a16:creationId xmlns:a16="http://schemas.microsoft.com/office/drawing/2014/main" id="{F671C089-107C-0880-8C38-AF4A736E82EE}"/>
              </a:ext>
            </a:extLst>
          </p:cNvPr>
          <p:cNvSpPr/>
          <p:nvPr/>
        </p:nvSpPr>
        <p:spPr>
          <a:xfrm>
            <a:off x="4885122" y="2391709"/>
            <a:ext cx="1668550" cy="464748"/>
          </a:xfrm>
          <a:prstGeom prst="roundRect">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Segoe UI" panose="020B0502040204020203" pitchFamily="34" charset="0"/>
                <a:cs typeface="Segoe UI" panose="020B0502040204020203" pitchFamily="34" charset="0"/>
              </a:rPr>
              <a:t>Digitalisierung</a:t>
            </a:r>
          </a:p>
        </p:txBody>
      </p:sp>
      <p:sp>
        <p:nvSpPr>
          <p:cNvPr id="5" name="Abgerundetes Rechteck 4">
            <a:extLst>
              <a:ext uri="{FF2B5EF4-FFF2-40B4-BE49-F238E27FC236}">
                <a16:creationId xmlns:a16="http://schemas.microsoft.com/office/drawing/2014/main" id="{D6F9143F-CBF5-EC80-1B9F-A621C08FBB73}"/>
              </a:ext>
            </a:extLst>
          </p:cNvPr>
          <p:cNvSpPr/>
          <p:nvPr/>
        </p:nvSpPr>
        <p:spPr>
          <a:xfrm>
            <a:off x="7169843" y="1633767"/>
            <a:ext cx="1668550" cy="600937"/>
          </a:xfrm>
          <a:prstGeom prst="roundRect">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Segoe UI" panose="020B0502040204020203" pitchFamily="34" charset="0"/>
                <a:cs typeface="Segoe UI" panose="020B0502040204020203" pitchFamily="34" charset="0"/>
              </a:rPr>
              <a:t>Familienbildung</a:t>
            </a:r>
          </a:p>
          <a:p>
            <a:pPr algn="ctr"/>
            <a:r>
              <a:rPr lang="de-DE" sz="1000" dirty="0">
                <a:solidFill>
                  <a:schemeClr val="tx1"/>
                </a:solidFill>
                <a:latin typeface="Segoe UI" panose="020B0502040204020203" pitchFamily="34" charset="0"/>
                <a:cs typeface="Segoe UI" panose="020B0502040204020203" pitchFamily="34" charset="0"/>
              </a:rPr>
              <a:t>Und Zusammen-</a:t>
            </a:r>
          </a:p>
          <a:p>
            <a:pPr algn="ctr"/>
            <a:r>
              <a:rPr lang="de-DE" sz="1000" dirty="0" err="1">
                <a:solidFill>
                  <a:schemeClr val="tx1"/>
                </a:solidFill>
                <a:latin typeface="Segoe UI" panose="020B0502040204020203" pitchFamily="34" charset="0"/>
                <a:cs typeface="Segoe UI" panose="020B0502040204020203" pitchFamily="34" charset="0"/>
              </a:rPr>
              <a:t>arbeit</a:t>
            </a:r>
            <a:r>
              <a:rPr lang="de-DE" sz="1000" dirty="0">
                <a:solidFill>
                  <a:schemeClr val="tx1"/>
                </a:solidFill>
                <a:latin typeface="Segoe UI" panose="020B0502040204020203" pitchFamily="34" charset="0"/>
                <a:cs typeface="Segoe UI" panose="020B0502040204020203" pitchFamily="34" charset="0"/>
              </a:rPr>
              <a:t> mit Familien</a:t>
            </a:r>
          </a:p>
        </p:txBody>
      </p:sp>
      <p:sp>
        <p:nvSpPr>
          <p:cNvPr id="6" name="Abgerundetes Rechteck 5">
            <a:extLst>
              <a:ext uri="{FF2B5EF4-FFF2-40B4-BE49-F238E27FC236}">
                <a16:creationId xmlns:a16="http://schemas.microsoft.com/office/drawing/2014/main" id="{46C8A724-945C-E33E-58A1-68C3C297EB5D}"/>
              </a:ext>
            </a:extLst>
          </p:cNvPr>
          <p:cNvSpPr/>
          <p:nvPr/>
        </p:nvSpPr>
        <p:spPr>
          <a:xfrm>
            <a:off x="7169843" y="2376572"/>
            <a:ext cx="1668550" cy="464748"/>
          </a:xfrm>
          <a:prstGeom prst="roundRect">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000" dirty="0">
                <a:solidFill>
                  <a:schemeClr val="tx1"/>
                </a:solidFill>
                <a:latin typeface="Segoe UI" panose="020B0502040204020203" pitchFamily="34" charset="0"/>
                <a:cs typeface="Segoe UI" panose="020B0502040204020203" pitchFamily="34" charset="0"/>
              </a:rPr>
              <a:t>(alltagsintegrierte)</a:t>
            </a:r>
          </a:p>
          <a:p>
            <a:pPr algn="ctr"/>
            <a:r>
              <a:rPr lang="de-DE" sz="1000" dirty="0">
                <a:solidFill>
                  <a:schemeClr val="tx1"/>
                </a:solidFill>
                <a:latin typeface="Segoe UI" panose="020B0502040204020203" pitchFamily="34" charset="0"/>
                <a:cs typeface="Segoe UI" panose="020B0502040204020203" pitchFamily="34" charset="0"/>
              </a:rPr>
              <a:t>sprachliche Bildung</a:t>
            </a:r>
          </a:p>
        </p:txBody>
      </p:sp>
      <p:sp>
        <p:nvSpPr>
          <p:cNvPr id="12" name="Rechteck 11">
            <a:extLst>
              <a:ext uri="{FF2B5EF4-FFF2-40B4-BE49-F238E27FC236}">
                <a16:creationId xmlns:a16="http://schemas.microsoft.com/office/drawing/2014/main" id="{BB71115C-1FC6-D009-C867-A9526A1B8016}"/>
              </a:ext>
            </a:extLst>
          </p:cNvPr>
          <p:cNvSpPr/>
          <p:nvPr/>
        </p:nvSpPr>
        <p:spPr>
          <a:xfrm>
            <a:off x="4885122" y="3011827"/>
            <a:ext cx="3953271" cy="461554"/>
          </a:xfrm>
          <a:prstGeom prst="rect">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Segoe UI" panose="020B0502040204020203" pitchFamily="34" charset="0"/>
                <a:cs typeface="Segoe UI" panose="020B0502040204020203" pitchFamily="34" charset="0"/>
              </a:rPr>
              <a:t>Fröbel-Strategie 2020-30</a:t>
            </a:r>
          </a:p>
        </p:txBody>
      </p:sp>
      <p:sp>
        <p:nvSpPr>
          <p:cNvPr id="13" name="Rechteck 12">
            <a:extLst>
              <a:ext uri="{FF2B5EF4-FFF2-40B4-BE49-F238E27FC236}">
                <a16:creationId xmlns:a16="http://schemas.microsoft.com/office/drawing/2014/main" id="{559922D7-AD59-0A99-D24B-59FA447EAC5A}"/>
              </a:ext>
            </a:extLst>
          </p:cNvPr>
          <p:cNvSpPr/>
          <p:nvPr/>
        </p:nvSpPr>
        <p:spPr>
          <a:xfrm>
            <a:off x="4885122" y="3628751"/>
            <a:ext cx="3953271" cy="416037"/>
          </a:xfrm>
          <a:prstGeom prst="rect">
            <a:avLst/>
          </a:prstGeom>
          <a:solidFill>
            <a:srgbClr val="AAD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Segoe UI" panose="020B0502040204020203" pitchFamily="34" charset="0"/>
                <a:ea typeface="Calibri" panose="020F0502020204030204" pitchFamily="34" charset="0"/>
                <a:cs typeface="Segoe UI" panose="020B0502040204020203" pitchFamily="34" charset="0"/>
              </a:rPr>
              <a:t>Fröbel-Rahmenkonzeption &amp; Leitbild – Kinderrechte –</a:t>
            </a:r>
            <a:endParaRPr lang="de-DE" sz="1200" dirty="0">
              <a:solidFill>
                <a:schemeClr val="tx1"/>
              </a:solidFill>
              <a:latin typeface="Segoe UI" panose="020B0502040204020203" pitchFamily="34" charset="0"/>
              <a:cs typeface="Segoe UI" panose="020B0502040204020203" pitchFamily="34" charset="0"/>
            </a:endParaRPr>
          </a:p>
          <a:p>
            <a:pPr algn="ctr"/>
            <a:r>
              <a:rPr lang="de-DE" sz="1200" dirty="0">
                <a:solidFill>
                  <a:schemeClr val="tx1"/>
                </a:solidFill>
                <a:latin typeface="Segoe UI" panose="020B0502040204020203" pitchFamily="34" charset="0"/>
                <a:cs typeface="Segoe UI" panose="020B0502040204020203" pitchFamily="34" charset="0"/>
              </a:rPr>
              <a:t> FRÖBEL-Standards</a:t>
            </a:r>
          </a:p>
        </p:txBody>
      </p:sp>
      <p:sp>
        <p:nvSpPr>
          <p:cNvPr id="15" name="Kreuz 14">
            <a:extLst>
              <a:ext uri="{FF2B5EF4-FFF2-40B4-BE49-F238E27FC236}">
                <a16:creationId xmlns:a16="http://schemas.microsoft.com/office/drawing/2014/main" id="{5DDD9B0D-8E06-1697-46A6-297EC4A898CA}"/>
              </a:ext>
            </a:extLst>
          </p:cNvPr>
          <p:cNvSpPr/>
          <p:nvPr/>
        </p:nvSpPr>
        <p:spPr>
          <a:xfrm>
            <a:off x="6281808" y="1783561"/>
            <a:ext cx="1159899" cy="979346"/>
          </a:xfrm>
          <a:prstGeom prst="plus">
            <a:avLst/>
          </a:prstGeom>
          <a:ln w="57150">
            <a:solidFill>
              <a:srgbClr val="AAD000"/>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de-DE" sz="1000" dirty="0">
                <a:latin typeface="Segoe UI" panose="020B0502040204020203" pitchFamily="34" charset="0"/>
                <a:cs typeface="Segoe UI" panose="020B0502040204020203" pitchFamily="34" charset="0"/>
              </a:rPr>
              <a:t>Bildung</a:t>
            </a:r>
          </a:p>
          <a:p>
            <a:pPr algn="ctr">
              <a:lnSpc>
                <a:spcPct val="150000"/>
              </a:lnSpc>
            </a:pPr>
            <a:r>
              <a:rPr lang="de-DE" sz="1000" dirty="0">
                <a:latin typeface="Segoe UI" panose="020B0502040204020203" pitchFamily="34" charset="0"/>
                <a:cs typeface="Segoe UI" panose="020B0502040204020203" pitchFamily="34" charset="0"/>
              </a:rPr>
              <a:t>Betreuung</a:t>
            </a:r>
          </a:p>
          <a:p>
            <a:pPr algn="ctr">
              <a:lnSpc>
                <a:spcPct val="150000"/>
              </a:lnSpc>
            </a:pPr>
            <a:r>
              <a:rPr lang="de-DE" sz="1000" dirty="0">
                <a:latin typeface="Segoe UI" panose="020B0502040204020203" pitchFamily="34" charset="0"/>
                <a:cs typeface="Segoe UI" panose="020B0502040204020203" pitchFamily="34" charset="0"/>
              </a:rPr>
              <a:t>Begegnung</a:t>
            </a:r>
          </a:p>
          <a:p>
            <a:pPr algn="ctr">
              <a:lnSpc>
                <a:spcPct val="150000"/>
              </a:lnSpc>
            </a:pPr>
            <a:r>
              <a:rPr lang="de-DE" sz="1000" dirty="0">
                <a:latin typeface="Segoe UI" panose="020B0502040204020203" pitchFamily="34" charset="0"/>
                <a:cs typeface="Segoe UI" panose="020B0502040204020203" pitchFamily="34" charset="0"/>
              </a:rPr>
              <a:t>Beratung</a:t>
            </a:r>
          </a:p>
        </p:txBody>
      </p:sp>
      <p:sp>
        <p:nvSpPr>
          <p:cNvPr id="16" name="Titel 1">
            <a:extLst>
              <a:ext uri="{FF2B5EF4-FFF2-40B4-BE49-F238E27FC236}">
                <a16:creationId xmlns:a16="http://schemas.microsoft.com/office/drawing/2014/main" id="{0637F50C-C9C3-4460-97AF-1840B340AAE7}"/>
              </a:ext>
            </a:extLst>
          </p:cNvPr>
          <p:cNvSpPr txBox="1">
            <a:spLocks/>
          </p:cNvSpPr>
          <p:nvPr/>
        </p:nvSpPr>
        <p:spPr>
          <a:xfrm>
            <a:off x="68668" y="904898"/>
            <a:ext cx="4575340" cy="864095"/>
          </a:xfrm>
          <a:prstGeom prst="rect">
            <a:avLst/>
          </a:prstGeom>
        </p:spPr>
        <p:txBody>
          <a:bodyPr/>
          <a:lst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a:lstStyle>
          <a:p>
            <a:r>
              <a:rPr lang="de-DE" sz="2000" b="1" dirty="0">
                <a:solidFill>
                  <a:schemeClr val="tx1"/>
                </a:solidFill>
                <a:latin typeface="Segoe UI" panose="020B0502040204020203" pitchFamily="34" charset="0"/>
                <a:cs typeface="Segoe UI" panose="020B0502040204020203" pitchFamily="34" charset="0"/>
              </a:rPr>
              <a:t>Über uns:</a:t>
            </a:r>
          </a:p>
          <a:p>
            <a:r>
              <a:rPr lang="de-DE" sz="2000" b="1" dirty="0">
                <a:solidFill>
                  <a:schemeClr val="tx1"/>
                </a:solidFill>
                <a:latin typeface="Segoe UI" panose="020B0502040204020203" pitchFamily="34" charset="0"/>
                <a:cs typeface="Segoe UI" panose="020B0502040204020203" pitchFamily="34" charset="0"/>
              </a:rPr>
              <a:t>Kita-Sozialarbeit bei Fröbel</a:t>
            </a:r>
          </a:p>
        </p:txBody>
      </p:sp>
      <p:sp>
        <p:nvSpPr>
          <p:cNvPr id="25" name="Ellipse 24">
            <a:extLst>
              <a:ext uri="{FF2B5EF4-FFF2-40B4-BE49-F238E27FC236}">
                <a16:creationId xmlns:a16="http://schemas.microsoft.com/office/drawing/2014/main" id="{356B3F2C-BD3E-4711-9A7E-53C7DAACE24B}"/>
              </a:ext>
            </a:extLst>
          </p:cNvPr>
          <p:cNvSpPr/>
          <p:nvPr/>
        </p:nvSpPr>
        <p:spPr>
          <a:xfrm rot="20771881">
            <a:off x="490331" y="1830320"/>
            <a:ext cx="3856875" cy="1865174"/>
          </a:xfrm>
          <a:prstGeom prst="ellipse">
            <a:avLst/>
          </a:prstGeom>
          <a:solidFill>
            <a:srgbClr val="FFC30F"/>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b="1" u="sng" dirty="0">
                <a:solidFill>
                  <a:schemeClr val="tx1"/>
                </a:solidFill>
                <a:latin typeface="Segoe UI" panose="020B0502040204020203" pitchFamily="34" charset="0"/>
                <a:cs typeface="Segoe UI" panose="020B0502040204020203" pitchFamily="34" charset="0"/>
              </a:rPr>
              <a:t>Kita-Sozialarbeit</a:t>
            </a:r>
          </a:p>
          <a:p>
            <a:pPr algn="ctr"/>
            <a:endParaRPr lang="de-DE" sz="1200" b="1" u="sng" dirty="0">
              <a:solidFill>
                <a:schemeClr val="tx1"/>
              </a:solidFill>
              <a:latin typeface="Segoe UI" panose="020B0502040204020203" pitchFamily="34" charset="0"/>
              <a:cs typeface="Segoe UI" panose="020B0502040204020203" pitchFamily="34" charset="0"/>
            </a:endParaRPr>
          </a:p>
          <a:p>
            <a:pPr algn="ctr"/>
            <a:r>
              <a:rPr lang="de-DE" sz="1200" b="1" dirty="0">
                <a:solidFill>
                  <a:schemeClr val="tx1"/>
                </a:solidFill>
                <a:latin typeface="Segoe UI" panose="020B0502040204020203" pitchFamily="34" charset="0"/>
                <a:cs typeface="Segoe UI" panose="020B0502040204020203" pitchFamily="34" charset="0"/>
              </a:rPr>
              <a:t>entlastet, unterstützt und bündelt</a:t>
            </a:r>
          </a:p>
          <a:p>
            <a:pPr algn="ctr"/>
            <a:r>
              <a:rPr lang="de-DE" sz="1200" dirty="0">
                <a:solidFill>
                  <a:schemeClr val="tx1"/>
                </a:solidFill>
                <a:latin typeface="Segoe UI" panose="020B0502040204020203" pitchFamily="34" charset="0"/>
                <a:cs typeface="Segoe UI" panose="020B0502040204020203" pitchFamily="34" charset="0"/>
              </a:rPr>
              <a:t>Angebote für Kinder, Eltern und den Sozialraum, damit sich die </a:t>
            </a:r>
          </a:p>
          <a:p>
            <a:pPr algn="ctr"/>
            <a:r>
              <a:rPr lang="de-DE" sz="1200" b="1" dirty="0">
                <a:solidFill>
                  <a:schemeClr val="tx1"/>
                </a:solidFill>
                <a:latin typeface="Segoe UI" panose="020B0502040204020203" pitchFamily="34" charset="0"/>
                <a:cs typeface="Segoe UI" panose="020B0502040204020203" pitchFamily="34" charset="0"/>
              </a:rPr>
              <a:t>pädagogischen Fachkräfte </a:t>
            </a:r>
          </a:p>
          <a:p>
            <a:pPr algn="ctr"/>
            <a:r>
              <a:rPr lang="de-DE" sz="1200" dirty="0">
                <a:solidFill>
                  <a:schemeClr val="tx1"/>
                </a:solidFill>
                <a:latin typeface="Segoe UI" panose="020B0502040204020203" pitchFamily="34" charset="0"/>
                <a:cs typeface="Segoe UI" panose="020B0502040204020203" pitchFamily="34" charset="0"/>
              </a:rPr>
              <a:t>auf ihren originären Auftrag der </a:t>
            </a:r>
          </a:p>
          <a:p>
            <a:pPr algn="ctr"/>
            <a:r>
              <a:rPr lang="de-DE" sz="1200" b="1" dirty="0">
                <a:solidFill>
                  <a:schemeClr val="tx1"/>
                </a:solidFill>
                <a:latin typeface="Segoe UI" panose="020B0502040204020203" pitchFamily="34" charset="0"/>
                <a:cs typeface="Segoe UI" panose="020B0502040204020203" pitchFamily="34" charset="0"/>
              </a:rPr>
              <a:t>Bildung, Erziehung und Betreuung </a:t>
            </a:r>
          </a:p>
          <a:p>
            <a:pPr algn="ctr"/>
            <a:r>
              <a:rPr lang="de-DE" sz="1200" dirty="0">
                <a:solidFill>
                  <a:schemeClr val="tx1"/>
                </a:solidFill>
                <a:latin typeface="Segoe UI" panose="020B0502040204020203" pitchFamily="34" charset="0"/>
                <a:cs typeface="Segoe UI" panose="020B0502040204020203" pitchFamily="34" charset="0"/>
              </a:rPr>
              <a:t>konzentrieren können.</a:t>
            </a:r>
          </a:p>
        </p:txBody>
      </p:sp>
      <p:pic>
        <p:nvPicPr>
          <p:cNvPr id="8" name="Grafik 7" descr="Ein Bild, das Schrift, Grafiken, Logo, Grafikdesign enthält.&#10;&#10;Automatisch generierte Beschreibung">
            <a:extLst>
              <a:ext uri="{FF2B5EF4-FFF2-40B4-BE49-F238E27FC236}">
                <a16:creationId xmlns:a16="http://schemas.microsoft.com/office/drawing/2014/main" id="{1A43C4E9-78B1-2259-2F41-06280D7B5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904" y="30307"/>
            <a:ext cx="1440160" cy="864095"/>
          </a:xfrm>
          <a:prstGeom prst="rect">
            <a:avLst/>
          </a:prstGeom>
        </p:spPr>
      </p:pic>
      <p:sp>
        <p:nvSpPr>
          <p:cNvPr id="17" name="Textfeld 16">
            <a:extLst>
              <a:ext uri="{FF2B5EF4-FFF2-40B4-BE49-F238E27FC236}">
                <a16:creationId xmlns:a16="http://schemas.microsoft.com/office/drawing/2014/main" id="{DC7CD6E6-F834-4F60-82D6-CAE5328DAF3C}"/>
              </a:ext>
            </a:extLst>
          </p:cNvPr>
          <p:cNvSpPr txBox="1"/>
          <p:nvPr/>
        </p:nvSpPr>
        <p:spPr>
          <a:xfrm>
            <a:off x="2267744" y="4601706"/>
            <a:ext cx="4248472" cy="369332"/>
          </a:xfrm>
          <a:prstGeom prst="rect">
            <a:avLst/>
          </a:prstGeom>
          <a:noFill/>
        </p:spPr>
        <p:txBody>
          <a:bodyPr wrap="square" rtlCol="0">
            <a:spAutoFit/>
          </a:bodyPr>
          <a:lstStyle/>
          <a:p>
            <a:pPr algn="ctr"/>
            <a:r>
              <a:rPr lang="de-DE" kern="1200" dirty="0">
                <a:solidFill>
                  <a:schemeClr val="bg1"/>
                </a:solidFill>
                <a:latin typeface="Calibri" panose="020F0502020204030204" pitchFamily="34" charset="0"/>
                <a:ea typeface="+mn-ea"/>
                <a:cs typeface="+mn-cs"/>
              </a:rPr>
              <a:t>Arbeitsfassung des Orientierungsrahmen</a:t>
            </a:r>
          </a:p>
        </p:txBody>
      </p:sp>
    </p:spTree>
    <p:extLst>
      <p:ext uri="{BB962C8B-B14F-4D97-AF65-F5344CB8AC3E}">
        <p14:creationId xmlns:p14="http://schemas.microsoft.com/office/powerpoint/2010/main" val="90662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heel(1)">
                                      <p:cBhvr>
                                        <p:cTn id="3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12" grpId="0" animBg="1"/>
      <p:bldP spid="13" grpId="0" animBg="1"/>
      <p:bldP spid="15" grpId="0" animBg="1"/>
      <p:bldP spid="2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8IxwqA7CEps.GwNOZjjV6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240700C133E2D4A8CB59A68F016FBDA" ma:contentTypeVersion="4" ma:contentTypeDescription="Ein neues Dokument erstellen." ma:contentTypeScope="" ma:versionID="bfc0fa067451102902ce84400025eba2">
  <xsd:schema xmlns:xsd="http://www.w3.org/2001/XMLSchema" xmlns:xs="http://www.w3.org/2001/XMLSchema" xmlns:p="http://schemas.microsoft.com/office/2006/metadata/properties" xmlns:ns2="56e38f3a-70a3-4abf-91d7-647c5a647723" targetNamespace="http://schemas.microsoft.com/office/2006/metadata/properties" ma:root="true" ma:fieldsID="9370cf42009431ddf4d13857e061627f" ns2:_="">
    <xsd:import namespace="56e38f3a-70a3-4abf-91d7-647c5a64772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38f3a-70a3-4abf-91d7-647c5a6477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672CBB-B7CC-4FD2-B756-5CD9507EED39}">
  <ds:schemaRefs>
    <ds:schemaRef ds:uri="http://purl.org/dc/terms/"/>
    <ds:schemaRef ds:uri="http://schemas.openxmlformats.org/package/2006/metadata/core-properties"/>
    <ds:schemaRef ds:uri="http://www.w3.org/XML/1998/namespace"/>
    <ds:schemaRef ds:uri="http://purl.org/dc/elements/1.1/"/>
    <ds:schemaRef ds:uri="56e38f3a-70a3-4abf-91d7-647c5a647723"/>
    <ds:schemaRef ds:uri="http://schemas.microsoft.com/office/infopath/2007/PartnerControls"/>
    <ds:schemaRef ds:uri="http://schemas.microsoft.com/office/2006/documentManagement/types"/>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0DE89AE6-C71A-4907-986C-4263570B9C4E}">
  <ds:schemaRefs>
    <ds:schemaRef ds:uri="56e38f3a-70a3-4abf-91d7-647c5a6477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1FB5661-4B91-4B1A-B605-595DEDB42B1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2721</Words>
  <Application>Microsoft Office PowerPoint</Application>
  <PresentationFormat>Bildschirmpräsentation (16:9)</PresentationFormat>
  <Paragraphs>408</Paragraphs>
  <Slides>40</Slides>
  <Notes>30</Notes>
  <HiddenSlides>0</HiddenSlides>
  <MMClips>1</MMClips>
  <ScaleCrop>false</ScaleCrop>
  <HeadingPairs>
    <vt:vector size="8" baseType="variant">
      <vt:variant>
        <vt:lpstr>Verwendete Schriftarten</vt:lpstr>
      </vt:variant>
      <vt:variant>
        <vt:i4>13</vt:i4>
      </vt:variant>
      <vt:variant>
        <vt:lpstr>Design</vt:lpstr>
      </vt:variant>
      <vt:variant>
        <vt:i4>1</vt:i4>
      </vt:variant>
      <vt:variant>
        <vt:lpstr>Eingebettete OLE-Server</vt:lpstr>
      </vt:variant>
      <vt:variant>
        <vt:i4>1</vt:i4>
      </vt:variant>
      <vt:variant>
        <vt:lpstr>Folientitel</vt:lpstr>
      </vt:variant>
      <vt:variant>
        <vt:i4>40</vt:i4>
      </vt:variant>
    </vt:vector>
  </HeadingPairs>
  <TitlesOfParts>
    <vt:vector size="55" baseType="lpstr">
      <vt:lpstr>Segoe UI Historic</vt:lpstr>
      <vt:lpstr>Calibri</vt:lpstr>
      <vt:lpstr>Segoe UI</vt:lpstr>
      <vt:lpstr>Segoe UI Semibold</vt:lpstr>
      <vt:lpstr>Times New Roman</vt:lpstr>
      <vt:lpstr>Aptos</vt:lpstr>
      <vt:lpstr>Century Gothic</vt:lpstr>
      <vt:lpstr>VAG Rounded</vt:lpstr>
      <vt:lpstr>Arial</vt:lpstr>
      <vt:lpstr>Segoe Ul</vt:lpstr>
      <vt:lpstr>Segoe UI </vt:lpstr>
      <vt:lpstr>Wingdings</vt:lpstr>
      <vt:lpstr>Lucida Sans</vt:lpstr>
      <vt:lpstr>Larissa-Design</vt:lpstr>
      <vt:lpstr>think-cell Folie</vt:lpstr>
      <vt:lpstr>PowerPoint-Präsentation</vt:lpstr>
      <vt:lpstr>Vorstellung </vt:lpstr>
      <vt:lpstr>Vorstellung</vt:lpstr>
      <vt:lpstr>PowerPoint-Präsentation</vt:lpstr>
      <vt:lpstr>Über uns: Fröbel. Für Kinder.</vt:lpstr>
      <vt:lpstr>Unser Leitgedanke</vt:lpstr>
      <vt:lpstr>Über uns:  Fröbel. Für Kinder.</vt:lpstr>
      <vt:lpstr>Über uns in NRW: Familienzentren &amp; plusKITAS  - Kita-Sozialarbeit  bei Fröbel</vt:lpstr>
      <vt:lpstr>PowerPoint-Präsentation</vt:lpstr>
      <vt:lpstr>Mentimeter – Abfrage     </vt:lpstr>
      <vt:lpstr>Fröbel-Orientierungsrahmen – Grundsätze</vt:lpstr>
      <vt:lpstr>Lückenschluss in der Präventionskette….</vt:lpstr>
      <vt:lpstr> </vt:lpstr>
      <vt:lpstr>Fröbel-Orientierungsrahmen - Gesetzliche Grundlage für plusKITA- Fachkräfte § 44 KiBiz – plusKITA </vt:lpstr>
      <vt:lpstr>PowerPoint-Präsentation</vt:lpstr>
      <vt:lpstr>PowerPoint-Präsentation</vt:lpstr>
      <vt:lpstr>PowerPoint-Präsentation</vt:lpstr>
      <vt:lpstr>Best Practice – Kinder     </vt:lpstr>
      <vt:lpstr>Fröbel-Orientierungsrahmen Zielgruppen &amp; Ziele der Kitasozialarbeiter*innen  </vt:lpstr>
      <vt:lpstr>Best Practice - Familie</vt:lpstr>
      <vt:lpstr>Fröbel-Orientierungsrahmen Zielgruppen &amp; Ziele der Kitasozialarbeiter*innen  </vt:lpstr>
      <vt:lpstr>Best Practice - Fachkräfte</vt:lpstr>
      <vt:lpstr>Fröbel-Orientierungsrahmen  Leistungen &amp; Angebote für Kinder/ Familien/ Fachkräfte     </vt:lpstr>
      <vt:lpstr>PowerPoint-Präsentation</vt:lpstr>
      <vt:lpstr>Fröbel-Orientierungsrahmen - Kinderschutz</vt:lpstr>
      <vt:lpstr>Fröbel-Orientierungsrahmen - Kinderschutz</vt:lpstr>
      <vt:lpstr>Mentimeter – Abfrage     </vt:lpstr>
      <vt:lpstr>Fröbel-Orientierungsrahmen – Qualitätssicherung  </vt:lpstr>
      <vt:lpstr>PowerPoint-Präsentation</vt:lpstr>
      <vt:lpstr>Fröbel-Orientierungsrahmen - Rahmenbedingungen &amp; Ausstattung </vt:lpstr>
      <vt:lpstr>Fröbel-Orientierungsrahmen – Einarbeitung der Kita-Sozialarbeiter*innen </vt:lpstr>
      <vt:lpstr>Fröbel-Orientierungsrahmen – Einarbeitung der Kita-Sozialarbeiter*innen </vt:lpstr>
      <vt:lpstr>Fröbel-Orientierungsrahmen - Datenschutz</vt:lpstr>
      <vt:lpstr>PowerPoint-Präsentation</vt:lpstr>
      <vt:lpstr>PowerPoint-Präsentation</vt:lpstr>
      <vt:lpstr>Digitales Eltern-Café - 2024</vt:lpstr>
      <vt:lpstr>Kita Sozialarbeit bei Fröbel  Linda Lenz im Interview</vt:lpstr>
      <vt:lpstr>PowerPoint-Präsentation</vt:lpstr>
      <vt:lpstr>PowerPoint-Präsentation</vt:lpstr>
      <vt:lpstr> Stefanie Held Tanja Mauel Diana Windhaiser Kita-Sozialarbeiterinnen   Ulrike Rubruck Fachberatung Familienzentrum &amp; Kita-Sozialarbeit rubruck@froebel-gruppe.de Mobil: 01735603505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MKJFGFI - KIM</dc:title>
  <dc:creator>MKJFGFI</dc:creator>
  <cp:keywords>MKJFGFI - FZ - ISA</cp:keywords>
  <cp:lastModifiedBy>Rubruck, Ulrike</cp:lastModifiedBy>
  <cp:revision>109</cp:revision>
  <dcterms:created xsi:type="dcterms:W3CDTF">2021-11-08T08:18:48Z</dcterms:created>
  <dcterms:modified xsi:type="dcterms:W3CDTF">2024-06-03T16:08:17Z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0x010100B240700C133E2D4A8CB59A68F016FBDA</vt:lpwstr>
  </property>
</Properties>
</file>