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  <p:sldMasterId id="2147483672" r:id="rId5"/>
    <p:sldMasterId id="2147483697" r:id="rId6"/>
  </p:sldMasterIdLst>
  <p:notesMasterIdLst>
    <p:notesMasterId r:id="rId22"/>
  </p:notesMasterIdLst>
  <p:handoutMasterIdLst>
    <p:handoutMasterId r:id="rId23"/>
  </p:handoutMasterIdLst>
  <p:sldIdLst>
    <p:sldId id="306" r:id="rId7"/>
    <p:sldId id="313" r:id="rId8"/>
    <p:sldId id="299" r:id="rId9"/>
    <p:sldId id="298" r:id="rId10"/>
    <p:sldId id="300" r:id="rId11"/>
    <p:sldId id="301" r:id="rId12"/>
    <p:sldId id="257" r:id="rId13"/>
    <p:sldId id="302" r:id="rId14"/>
    <p:sldId id="303" r:id="rId15"/>
    <p:sldId id="304" r:id="rId16"/>
    <p:sldId id="314" r:id="rId17"/>
    <p:sldId id="309" r:id="rId18"/>
    <p:sldId id="263" r:id="rId19"/>
    <p:sldId id="260" r:id="rId20"/>
    <p:sldId id="272" r:id="rId21"/>
  </p:sldIdLst>
  <p:sldSz cx="9144000" cy="6858000" type="screen4x3"/>
  <p:notesSz cx="6789738" cy="9929813"/>
  <p:embeddedFontLs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Source Sans Pro Light" panose="020F0302020204030204" pitchFamily="34" charset="0"/>
      <p:regular r:id="rId28"/>
      <p:italic r:id="rId29"/>
    </p:embeddedFont>
    <p:embeddedFont>
      <p:font typeface="Times" panose="02020603050405020304" pitchFamily="18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B0B"/>
    <a:srgbClr val="FF9933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120" d="100"/>
          <a:sy n="120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font" Target="fonts/font11.fntdata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70DAC-D300-BA4D-A3F5-F1CBB4E4FD73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D83ADD6-EAE8-5249-AC77-008E6C411AEB}">
      <dgm:prSet phldrT="[Text]" custT="1"/>
      <dgm:spPr>
        <a:solidFill>
          <a:schemeClr val="tx1">
            <a:lumMod val="95000"/>
            <a:lumOff val="5000"/>
            <a:alpha val="82000"/>
          </a:schemeClr>
        </a:solidFill>
      </dgm:spPr>
      <dgm:t>
        <a:bodyPr/>
        <a:lstStyle/>
        <a:p>
          <a:r>
            <a:rPr lang="de-DE" sz="4000" b="1">
              <a:solidFill>
                <a:schemeClr val="bg1"/>
              </a:solidFill>
              <a:latin typeface="Source Sans Pro Light"/>
            </a:rPr>
            <a:t>Familien-zentren</a:t>
          </a:r>
          <a:endParaRPr lang="de-DE" sz="3200" b="1">
            <a:solidFill>
              <a:schemeClr val="bg1"/>
            </a:solidFill>
            <a:latin typeface="Source Sans Pro Light"/>
          </a:endParaRPr>
        </a:p>
      </dgm:t>
    </dgm:pt>
    <dgm:pt modelId="{F96206EC-00DF-0F48-83BD-C8C5B03E3DF7}" type="parTrans" cxnId="{0F344F86-8E4E-0D4B-A721-3597623C03C4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8A8E540A-2357-7243-B4D7-35B92F410C46}" type="sibTrans" cxnId="{0F344F86-8E4E-0D4B-A721-3597623C03C4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6EC7A2D1-2B90-FB46-B6A6-5A8391426E37}">
      <dgm:prSet phldrT="[Text]" custT="1"/>
      <dgm:spPr>
        <a:solidFill>
          <a:srgbClr val="0070C0">
            <a:alpha val="76000"/>
          </a:srgbClr>
        </a:solidFill>
      </dgm:spPr>
      <dgm:t>
        <a:bodyPr/>
        <a:lstStyle/>
        <a:p>
          <a:r>
            <a:rPr lang="de-DE" sz="1400" b="1">
              <a:solidFill>
                <a:schemeClr val="bg1"/>
              </a:solidFill>
              <a:latin typeface="Source Sans Pro Light"/>
            </a:rPr>
            <a:t>MKJFGFI</a:t>
          </a:r>
        </a:p>
      </dgm:t>
    </dgm:pt>
    <dgm:pt modelId="{B2CDBE7F-9082-214C-AE27-74F8D41F36EB}" type="parTrans" cxnId="{43A5BD4E-B14E-4B4A-8407-5F286DD583EA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1ECBB190-FED8-724B-BDA1-A6E8CF596EFA}" type="sibTrans" cxnId="{43A5BD4E-B14E-4B4A-8407-5F286DD583EA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D0104CE2-FD00-8D4B-B7FC-A28F66F716C0}">
      <dgm:prSet phldrT="[Text]" custT="1"/>
      <dgm:spPr>
        <a:solidFill>
          <a:srgbClr val="0070C0">
            <a:alpha val="76000"/>
          </a:srgbClr>
        </a:solidFill>
      </dgm:spPr>
      <dgm:t>
        <a:bodyPr/>
        <a:lstStyle/>
        <a:p>
          <a:pPr rtl="0"/>
          <a:r>
            <a:rPr lang="de-DE" sz="1400" b="1">
              <a:solidFill>
                <a:schemeClr val="bg1"/>
              </a:solidFill>
              <a:latin typeface="Source Sans Pro Light"/>
              <a:ea typeface="Source Sans Pro Light"/>
            </a:rPr>
            <a:t>Landesjugend-ämter  </a:t>
          </a:r>
        </a:p>
      </dgm:t>
    </dgm:pt>
    <dgm:pt modelId="{91F00FC5-82AB-AC44-A12E-5F5EFF11D4A2}" type="parTrans" cxnId="{2C6B41BE-7DAE-A444-A5C0-97EBBB0E9806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E715AF5D-4C76-8041-ACE4-1094F2735DBD}" type="sibTrans" cxnId="{2C6B41BE-7DAE-A444-A5C0-97EBBB0E9806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E29D120F-FC60-4A41-B337-5578CF46CF2C}">
      <dgm:prSet phldrT="[Text]" phldr="0" custT="1"/>
      <dgm:spPr>
        <a:solidFill>
          <a:srgbClr val="0070C0">
            <a:alpha val="76000"/>
          </a:srgbClr>
        </a:solidFill>
      </dgm:spPr>
      <dgm:t>
        <a:bodyPr/>
        <a:lstStyle/>
        <a:p>
          <a:r>
            <a:rPr lang="de-DE" sz="1400">
              <a:latin typeface="Verdana"/>
            </a:rPr>
            <a:t>Fach-beratung</a:t>
          </a:r>
          <a:endParaRPr lang="de-DE" sz="1400"/>
        </a:p>
      </dgm:t>
    </dgm:pt>
    <dgm:pt modelId="{8567C13D-432B-2148-9249-FC6679D1F902}" type="parTrans" cxnId="{3DF06750-834D-A746-8E39-5CDF0778D589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CCD985FA-B55F-1A47-B3D0-F666AFEB6981}" type="sibTrans" cxnId="{3DF06750-834D-A746-8E39-5CDF0778D589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28618383-69C6-F247-82E5-3B164D8B9AB1}">
      <dgm:prSet phldr="0" custT="1"/>
      <dgm:spPr>
        <a:solidFill>
          <a:srgbClr val="0070C0">
            <a:alpha val="76000"/>
          </a:srgbClr>
        </a:solidFill>
      </dgm:spPr>
      <dgm:t>
        <a:bodyPr/>
        <a:lstStyle/>
        <a:p>
          <a:pPr rtl="0"/>
          <a:r>
            <a:rPr lang="de-DE" sz="1400">
              <a:latin typeface="Verdana"/>
            </a:rPr>
            <a:t>Träger und Verbände</a:t>
          </a:r>
          <a:endParaRPr lang="de-DE" sz="1400"/>
        </a:p>
      </dgm:t>
    </dgm:pt>
    <dgm:pt modelId="{5C6E09F9-CAD0-3F4D-8B47-42F9498FB8A9}" type="parTrans" cxnId="{1A51F1E3-72BA-6D4A-B74C-CCE7E3EA76C3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FBED83B9-E21D-F149-8583-D3BC7D80DEFB}" type="sibTrans" cxnId="{1A51F1E3-72BA-6D4A-B74C-CCE7E3EA76C3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46A836ED-FE2D-D549-A850-851A8ACC75B5}">
      <dgm:prSet phldr="0" custT="1"/>
      <dgm:spPr>
        <a:solidFill>
          <a:srgbClr val="0070C0">
            <a:alpha val="76000"/>
          </a:srgbClr>
        </a:solidFill>
      </dgm:spPr>
      <dgm:t>
        <a:bodyPr/>
        <a:lstStyle/>
        <a:p>
          <a:r>
            <a:rPr lang="de-DE" sz="1400" err="1">
              <a:latin typeface="Verdana"/>
            </a:rPr>
            <a:t>pädquis</a:t>
          </a:r>
          <a:endParaRPr lang="de-DE" sz="1400">
            <a:latin typeface="Verdana"/>
          </a:endParaRPr>
        </a:p>
        <a:p>
          <a:r>
            <a:rPr lang="de-DE" sz="1400">
              <a:latin typeface="Verdana"/>
            </a:rPr>
            <a:t>Stiftung</a:t>
          </a:r>
          <a:endParaRPr lang="de-DE" sz="1400"/>
        </a:p>
      </dgm:t>
    </dgm:pt>
    <dgm:pt modelId="{12C18B4C-49BF-0D41-A551-60B39AD4A9E5}" type="parTrans" cxnId="{ED32A5F0-E35D-1243-954E-518C8430328E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76C79DE5-BC54-664A-A1C0-E4F6E8215629}" type="sibTrans" cxnId="{ED32A5F0-E35D-1243-954E-518C8430328E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A383B8BB-FCA9-284D-9EF0-7CEFCEFCFE4B}">
      <dgm:prSet phldr="0" custT="1"/>
      <dgm:spPr>
        <a:solidFill>
          <a:srgbClr val="FF9933">
            <a:alpha val="77000"/>
          </a:srgbClr>
        </a:solidFill>
      </dgm:spPr>
      <dgm:t>
        <a:bodyPr/>
        <a:lstStyle/>
        <a:p>
          <a:pPr rtl="0"/>
          <a:r>
            <a:rPr lang="de-DE" sz="1400">
              <a:latin typeface="Verdana"/>
            </a:rPr>
            <a:t>ISA Servicestelle </a:t>
          </a:r>
          <a:endParaRPr lang="de-DE" sz="1400"/>
        </a:p>
      </dgm:t>
    </dgm:pt>
    <dgm:pt modelId="{A8CEE1A9-40FC-C647-9EC5-C8FAC811D4C6}" type="parTrans" cxnId="{0427D191-FC65-A04A-B1A4-8DBDC59A562B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F7703B35-4CEA-C448-8486-2FD7D13A486D}" type="sibTrans" cxnId="{0427D191-FC65-A04A-B1A4-8DBDC59A562B}">
      <dgm:prSet/>
      <dgm:spPr/>
      <dgm:t>
        <a:bodyPr/>
        <a:lstStyle/>
        <a:p>
          <a:endParaRPr lang="de-DE" sz="3200">
            <a:latin typeface="Source Sans Pro Light" panose="020B0403030403020204" pitchFamily="34" charset="77"/>
          </a:endParaRPr>
        </a:p>
      </dgm:t>
    </dgm:pt>
    <dgm:pt modelId="{78E8B918-77E9-44A1-8800-8959C6127D2F}">
      <dgm:prSet phldr="0" custT="1"/>
      <dgm:spPr/>
      <dgm:t>
        <a:bodyPr/>
        <a:lstStyle/>
        <a:p>
          <a:pPr rtl="0"/>
          <a:r>
            <a:rPr lang="de-DE" sz="1400" b="1">
              <a:latin typeface="Source Sans Pro Light"/>
              <a:ea typeface="Source Sans Pro Light"/>
            </a:rPr>
            <a:t>Jugendämter (Kreis, Kommune) </a:t>
          </a:r>
        </a:p>
      </dgm:t>
    </dgm:pt>
    <dgm:pt modelId="{FBF173C6-1ABA-4B12-89F9-66B452740BE7}" type="parTrans" cxnId="{2FBC0AB6-7120-4330-8DF5-664D7C2A4CB8}">
      <dgm:prSet/>
      <dgm:spPr/>
      <dgm:t>
        <a:bodyPr/>
        <a:lstStyle/>
        <a:p>
          <a:endParaRPr lang="de-DE" sz="3200"/>
        </a:p>
      </dgm:t>
    </dgm:pt>
    <dgm:pt modelId="{1D18DAA3-A55C-44EC-B69D-0B66F86857E9}" type="sibTrans" cxnId="{2FBC0AB6-7120-4330-8DF5-664D7C2A4CB8}">
      <dgm:prSet/>
      <dgm:spPr/>
      <dgm:t>
        <a:bodyPr/>
        <a:lstStyle/>
        <a:p>
          <a:endParaRPr lang="de-DE" sz="3200"/>
        </a:p>
      </dgm:t>
    </dgm:pt>
    <dgm:pt modelId="{88C0B5E1-3D03-4973-8725-148FA132E229}">
      <dgm:prSet phldr="0"/>
      <dgm:spPr/>
      <dgm:t>
        <a:bodyPr/>
        <a:lstStyle/>
        <a:p>
          <a:pPr rtl="0"/>
          <a:endParaRPr lang="de-DE" sz="3200">
            <a:latin typeface="Verdana"/>
          </a:endParaRPr>
        </a:p>
      </dgm:t>
    </dgm:pt>
    <dgm:pt modelId="{19BDF406-05B1-460F-86E1-2097F00B40B7}" type="parTrans" cxnId="{85CF0443-B7CB-4AE1-9A0F-B809D0E0DA69}">
      <dgm:prSet/>
      <dgm:spPr/>
      <dgm:t>
        <a:bodyPr/>
        <a:lstStyle/>
        <a:p>
          <a:endParaRPr lang="de-DE" sz="3200"/>
        </a:p>
      </dgm:t>
    </dgm:pt>
    <dgm:pt modelId="{004B829D-D3F2-4387-B8FA-EF6DCBEF7B05}" type="sibTrans" cxnId="{85CF0443-B7CB-4AE1-9A0F-B809D0E0DA69}">
      <dgm:prSet/>
      <dgm:spPr/>
      <dgm:t>
        <a:bodyPr/>
        <a:lstStyle/>
        <a:p>
          <a:endParaRPr lang="de-DE" sz="3200"/>
        </a:p>
      </dgm:t>
    </dgm:pt>
    <dgm:pt modelId="{2FAF4242-F870-4641-A54A-905A85C3577E}" type="pres">
      <dgm:prSet presAssocID="{71870DAC-D300-BA4D-A3F5-F1CBB4E4FD73}" presName="composite" presStyleCnt="0">
        <dgm:presLayoutVars>
          <dgm:chMax val="1"/>
          <dgm:dir/>
          <dgm:resizeHandles val="exact"/>
        </dgm:presLayoutVars>
      </dgm:prSet>
      <dgm:spPr/>
    </dgm:pt>
    <dgm:pt modelId="{FC7056A8-F4D8-ED4A-BE92-22C826A2789C}" type="pres">
      <dgm:prSet presAssocID="{71870DAC-D300-BA4D-A3F5-F1CBB4E4FD73}" presName="radial" presStyleCnt="0">
        <dgm:presLayoutVars>
          <dgm:animLvl val="ctr"/>
        </dgm:presLayoutVars>
      </dgm:prSet>
      <dgm:spPr/>
    </dgm:pt>
    <dgm:pt modelId="{813731C0-3497-D247-9BAA-6D48A6E4F09D}" type="pres">
      <dgm:prSet presAssocID="{8D83ADD6-EAE8-5249-AC77-008E6C411AEB}" presName="centerShape" presStyleLbl="vennNode1" presStyleIdx="0" presStyleCnt="8"/>
      <dgm:spPr/>
    </dgm:pt>
    <dgm:pt modelId="{35EF5D2C-88CD-4447-9004-FE9964027A53}" type="pres">
      <dgm:prSet presAssocID="{6EC7A2D1-2B90-FB46-B6A6-5A8391426E37}" presName="node" presStyleLbl="vennNode1" presStyleIdx="1" presStyleCnt="8">
        <dgm:presLayoutVars>
          <dgm:bulletEnabled val="1"/>
        </dgm:presLayoutVars>
      </dgm:prSet>
      <dgm:spPr/>
    </dgm:pt>
    <dgm:pt modelId="{A3F58B7D-FF75-1B4B-A5D8-987762197689}" type="pres">
      <dgm:prSet presAssocID="{D0104CE2-FD00-8D4B-B7FC-A28F66F716C0}" presName="node" presStyleLbl="vennNode1" presStyleIdx="2" presStyleCnt="8">
        <dgm:presLayoutVars>
          <dgm:bulletEnabled val="1"/>
        </dgm:presLayoutVars>
      </dgm:prSet>
      <dgm:spPr/>
    </dgm:pt>
    <dgm:pt modelId="{F9282ED9-81B3-4643-9223-D0EC8E7AB5BD}" type="pres">
      <dgm:prSet presAssocID="{78E8B918-77E9-44A1-8800-8959C6127D2F}" presName="node" presStyleLbl="vennNode1" presStyleIdx="3" presStyleCnt="8">
        <dgm:presLayoutVars>
          <dgm:bulletEnabled val="1"/>
        </dgm:presLayoutVars>
      </dgm:prSet>
      <dgm:spPr/>
    </dgm:pt>
    <dgm:pt modelId="{BE8E57B0-AB69-4766-9BAD-AA323C14576A}" type="pres">
      <dgm:prSet presAssocID="{E29D120F-FC60-4A41-B337-5578CF46CF2C}" presName="node" presStyleLbl="vennNode1" presStyleIdx="4" presStyleCnt="8">
        <dgm:presLayoutVars>
          <dgm:bulletEnabled val="1"/>
        </dgm:presLayoutVars>
      </dgm:prSet>
      <dgm:spPr/>
    </dgm:pt>
    <dgm:pt modelId="{CF1C35DF-BF4E-4C73-999F-2043ADE213E6}" type="pres">
      <dgm:prSet presAssocID="{28618383-69C6-F247-82E5-3B164D8B9AB1}" presName="node" presStyleLbl="vennNode1" presStyleIdx="5" presStyleCnt="8">
        <dgm:presLayoutVars>
          <dgm:bulletEnabled val="1"/>
        </dgm:presLayoutVars>
      </dgm:prSet>
      <dgm:spPr/>
    </dgm:pt>
    <dgm:pt modelId="{B729BFBD-DD21-4C59-81DE-F30367705C08}" type="pres">
      <dgm:prSet presAssocID="{46A836ED-FE2D-D549-A850-851A8ACC75B5}" presName="node" presStyleLbl="vennNode1" presStyleIdx="6" presStyleCnt="8">
        <dgm:presLayoutVars>
          <dgm:bulletEnabled val="1"/>
        </dgm:presLayoutVars>
      </dgm:prSet>
      <dgm:spPr/>
    </dgm:pt>
    <dgm:pt modelId="{ECE4D502-3D9F-49A1-9C8E-5A9A7CFB587A}" type="pres">
      <dgm:prSet presAssocID="{A383B8BB-FCA9-284D-9EF0-7CEFCEFCFE4B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B809003A-6BCE-465C-89E3-001ED886841B}" type="presOf" srcId="{D0104CE2-FD00-8D4B-B7FC-A28F66F716C0}" destId="{A3F58B7D-FF75-1B4B-A5D8-987762197689}" srcOrd="0" destOrd="0" presId="urn:microsoft.com/office/officeart/2005/8/layout/radial3"/>
    <dgm:cxn modelId="{7530D43E-5CA8-46C4-A4C2-AB685CAA3604}" type="presOf" srcId="{28618383-69C6-F247-82E5-3B164D8B9AB1}" destId="{CF1C35DF-BF4E-4C73-999F-2043ADE213E6}" srcOrd="0" destOrd="0" presId="urn:microsoft.com/office/officeart/2005/8/layout/radial3"/>
    <dgm:cxn modelId="{85CF0443-B7CB-4AE1-9A0F-B809D0E0DA69}" srcId="{71870DAC-D300-BA4D-A3F5-F1CBB4E4FD73}" destId="{88C0B5E1-3D03-4973-8725-148FA132E229}" srcOrd="1" destOrd="0" parTransId="{19BDF406-05B1-460F-86E1-2097F00B40B7}" sibTransId="{004B829D-D3F2-4387-B8FA-EF6DCBEF7B05}"/>
    <dgm:cxn modelId="{43A5BD4E-B14E-4B4A-8407-5F286DD583EA}" srcId="{8D83ADD6-EAE8-5249-AC77-008E6C411AEB}" destId="{6EC7A2D1-2B90-FB46-B6A6-5A8391426E37}" srcOrd="0" destOrd="0" parTransId="{B2CDBE7F-9082-214C-AE27-74F8D41F36EB}" sibTransId="{1ECBB190-FED8-724B-BDA1-A6E8CF596EFA}"/>
    <dgm:cxn modelId="{3DF06750-834D-A746-8E39-5CDF0778D589}" srcId="{8D83ADD6-EAE8-5249-AC77-008E6C411AEB}" destId="{E29D120F-FC60-4A41-B337-5578CF46CF2C}" srcOrd="3" destOrd="0" parTransId="{8567C13D-432B-2148-9249-FC6679D1F902}" sibTransId="{CCD985FA-B55F-1A47-B3D0-F666AFEB6981}"/>
    <dgm:cxn modelId="{6A15386B-C141-4FAA-B578-A60A89F7E6DE}" type="presOf" srcId="{46A836ED-FE2D-D549-A850-851A8ACC75B5}" destId="{B729BFBD-DD21-4C59-81DE-F30367705C08}" srcOrd="0" destOrd="0" presId="urn:microsoft.com/office/officeart/2005/8/layout/radial3"/>
    <dgm:cxn modelId="{0F344F86-8E4E-0D4B-A721-3597623C03C4}" srcId="{71870DAC-D300-BA4D-A3F5-F1CBB4E4FD73}" destId="{8D83ADD6-EAE8-5249-AC77-008E6C411AEB}" srcOrd="0" destOrd="0" parTransId="{F96206EC-00DF-0F48-83BD-C8C5B03E3DF7}" sibTransId="{8A8E540A-2357-7243-B4D7-35B92F410C46}"/>
    <dgm:cxn modelId="{1053038F-FBB6-41E3-BDAC-006B663A7C2B}" type="presOf" srcId="{8D83ADD6-EAE8-5249-AC77-008E6C411AEB}" destId="{813731C0-3497-D247-9BAA-6D48A6E4F09D}" srcOrd="0" destOrd="0" presId="urn:microsoft.com/office/officeart/2005/8/layout/radial3"/>
    <dgm:cxn modelId="{0427D191-FC65-A04A-B1A4-8DBDC59A562B}" srcId="{8D83ADD6-EAE8-5249-AC77-008E6C411AEB}" destId="{A383B8BB-FCA9-284D-9EF0-7CEFCEFCFE4B}" srcOrd="6" destOrd="0" parTransId="{A8CEE1A9-40FC-C647-9EC5-C8FAC811D4C6}" sibTransId="{F7703B35-4CEA-C448-8486-2FD7D13A486D}"/>
    <dgm:cxn modelId="{9135869C-13D0-4011-BEA1-A97269D62B91}" type="presOf" srcId="{E29D120F-FC60-4A41-B337-5578CF46CF2C}" destId="{BE8E57B0-AB69-4766-9BAD-AA323C14576A}" srcOrd="0" destOrd="0" presId="urn:microsoft.com/office/officeart/2005/8/layout/radial3"/>
    <dgm:cxn modelId="{2FBC0AB6-7120-4330-8DF5-664D7C2A4CB8}" srcId="{8D83ADD6-EAE8-5249-AC77-008E6C411AEB}" destId="{78E8B918-77E9-44A1-8800-8959C6127D2F}" srcOrd="2" destOrd="0" parTransId="{FBF173C6-1ABA-4B12-89F9-66B452740BE7}" sibTransId="{1D18DAA3-A55C-44EC-B69D-0B66F86857E9}"/>
    <dgm:cxn modelId="{BDF32CB6-ADF9-43D8-9E1C-C494EC008267}" type="presOf" srcId="{6EC7A2D1-2B90-FB46-B6A6-5A8391426E37}" destId="{35EF5D2C-88CD-4447-9004-FE9964027A53}" srcOrd="0" destOrd="0" presId="urn:microsoft.com/office/officeart/2005/8/layout/radial3"/>
    <dgm:cxn modelId="{63359CBD-958B-EF4C-B50A-F11A775A4405}" type="presOf" srcId="{71870DAC-D300-BA4D-A3F5-F1CBB4E4FD73}" destId="{2FAF4242-F870-4641-A54A-905A85C3577E}" srcOrd="0" destOrd="0" presId="urn:microsoft.com/office/officeart/2005/8/layout/radial3"/>
    <dgm:cxn modelId="{2C6B41BE-7DAE-A444-A5C0-97EBBB0E9806}" srcId="{8D83ADD6-EAE8-5249-AC77-008E6C411AEB}" destId="{D0104CE2-FD00-8D4B-B7FC-A28F66F716C0}" srcOrd="1" destOrd="0" parTransId="{91F00FC5-82AB-AC44-A12E-5F5EFF11D4A2}" sibTransId="{E715AF5D-4C76-8041-ACE4-1094F2735DBD}"/>
    <dgm:cxn modelId="{821E43CE-043A-41C5-A205-EB367522E72F}" type="presOf" srcId="{78E8B918-77E9-44A1-8800-8959C6127D2F}" destId="{F9282ED9-81B3-4643-9223-D0EC8E7AB5BD}" srcOrd="0" destOrd="0" presId="urn:microsoft.com/office/officeart/2005/8/layout/radial3"/>
    <dgm:cxn modelId="{1A51F1E3-72BA-6D4A-B74C-CCE7E3EA76C3}" srcId="{8D83ADD6-EAE8-5249-AC77-008E6C411AEB}" destId="{28618383-69C6-F247-82E5-3B164D8B9AB1}" srcOrd="4" destOrd="0" parTransId="{5C6E09F9-CAD0-3F4D-8B47-42F9498FB8A9}" sibTransId="{FBED83B9-E21D-F149-8583-D3BC7D80DEFB}"/>
    <dgm:cxn modelId="{ED32A5F0-E35D-1243-954E-518C8430328E}" srcId="{8D83ADD6-EAE8-5249-AC77-008E6C411AEB}" destId="{46A836ED-FE2D-D549-A850-851A8ACC75B5}" srcOrd="5" destOrd="0" parTransId="{12C18B4C-49BF-0D41-A551-60B39AD4A9E5}" sibTransId="{76C79DE5-BC54-664A-A1C0-E4F6E8215629}"/>
    <dgm:cxn modelId="{AE4C0BFB-C3AD-439B-A418-B5BC21A58658}" type="presOf" srcId="{A383B8BB-FCA9-284D-9EF0-7CEFCEFCFE4B}" destId="{ECE4D502-3D9F-49A1-9C8E-5A9A7CFB587A}" srcOrd="0" destOrd="0" presId="urn:microsoft.com/office/officeart/2005/8/layout/radial3"/>
    <dgm:cxn modelId="{A2B658B1-0765-4D3A-A899-A6FE9BE0B431}" type="presParOf" srcId="{2FAF4242-F870-4641-A54A-905A85C3577E}" destId="{FC7056A8-F4D8-ED4A-BE92-22C826A2789C}" srcOrd="0" destOrd="0" presId="urn:microsoft.com/office/officeart/2005/8/layout/radial3"/>
    <dgm:cxn modelId="{3AEACF74-0ECB-4B0F-A9C0-AABCA843EE3A}" type="presParOf" srcId="{FC7056A8-F4D8-ED4A-BE92-22C826A2789C}" destId="{813731C0-3497-D247-9BAA-6D48A6E4F09D}" srcOrd="0" destOrd="0" presId="urn:microsoft.com/office/officeart/2005/8/layout/radial3"/>
    <dgm:cxn modelId="{EB960878-351E-4900-A3D4-4568F00E9758}" type="presParOf" srcId="{FC7056A8-F4D8-ED4A-BE92-22C826A2789C}" destId="{35EF5D2C-88CD-4447-9004-FE9964027A53}" srcOrd="1" destOrd="0" presId="urn:microsoft.com/office/officeart/2005/8/layout/radial3"/>
    <dgm:cxn modelId="{AB4BE1B9-15A8-4BBB-91C9-9516FA751A8F}" type="presParOf" srcId="{FC7056A8-F4D8-ED4A-BE92-22C826A2789C}" destId="{A3F58B7D-FF75-1B4B-A5D8-987762197689}" srcOrd="2" destOrd="0" presId="urn:microsoft.com/office/officeart/2005/8/layout/radial3"/>
    <dgm:cxn modelId="{B19E72B7-01A0-48E2-83FE-CBD49A728873}" type="presParOf" srcId="{FC7056A8-F4D8-ED4A-BE92-22C826A2789C}" destId="{F9282ED9-81B3-4643-9223-D0EC8E7AB5BD}" srcOrd="3" destOrd="0" presId="urn:microsoft.com/office/officeart/2005/8/layout/radial3"/>
    <dgm:cxn modelId="{4EBBE76D-68FE-408F-8C3A-049D6E9EDB09}" type="presParOf" srcId="{FC7056A8-F4D8-ED4A-BE92-22C826A2789C}" destId="{BE8E57B0-AB69-4766-9BAD-AA323C14576A}" srcOrd="4" destOrd="0" presId="urn:microsoft.com/office/officeart/2005/8/layout/radial3"/>
    <dgm:cxn modelId="{B1FAE02C-89D9-41B6-B4AA-C76142820D32}" type="presParOf" srcId="{FC7056A8-F4D8-ED4A-BE92-22C826A2789C}" destId="{CF1C35DF-BF4E-4C73-999F-2043ADE213E6}" srcOrd="5" destOrd="0" presId="urn:microsoft.com/office/officeart/2005/8/layout/radial3"/>
    <dgm:cxn modelId="{613FF49B-E8BE-447A-AC9E-63F9EC9856D9}" type="presParOf" srcId="{FC7056A8-F4D8-ED4A-BE92-22C826A2789C}" destId="{B729BFBD-DD21-4C59-81DE-F30367705C08}" srcOrd="6" destOrd="0" presId="urn:microsoft.com/office/officeart/2005/8/layout/radial3"/>
    <dgm:cxn modelId="{43BC1846-5718-4F4E-82F5-13594DC63F61}" type="presParOf" srcId="{FC7056A8-F4D8-ED4A-BE92-22C826A2789C}" destId="{ECE4D502-3D9F-49A1-9C8E-5A9A7CFB587A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731C0-3497-D247-9BAA-6D48A6E4F09D}">
      <dsp:nvSpPr>
        <dsp:cNvPr id="0" name=""/>
        <dsp:cNvSpPr/>
      </dsp:nvSpPr>
      <dsp:spPr>
        <a:xfrm>
          <a:off x="2940278" y="1402319"/>
          <a:ext cx="3354209" cy="3354209"/>
        </a:xfrm>
        <a:prstGeom prst="ellipse">
          <a:avLst/>
        </a:prstGeom>
        <a:solidFill>
          <a:schemeClr val="tx1">
            <a:lumMod val="95000"/>
            <a:lumOff val="5000"/>
            <a:alpha val="8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b="1" kern="1200">
              <a:solidFill>
                <a:schemeClr val="bg1"/>
              </a:solidFill>
              <a:latin typeface="Source Sans Pro Light"/>
            </a:rPr>
            <a:t>Familien-zentren</a:t>
          </a:r>
          <a:endParaRPr lang="de-DE" sz="3200" b="1" kern="1200">
            <a:solidFill>
              <a:schemeClr val="bg1"/>
            </a:solidFill>
            <a:latin typeface="Source Sans Pro Light"/>
          </a:endParaRPr>
        </a:p>
      </dsp:txBody>
      <dsp:txXfrm>
        <a:off x="3431491" y="1893532"/>
        <a:ext cx="2371783" cy="2371783"/>
      </dsp:txXfrm>
    </dsp:sp>
    <dsp:sp modelId="{35EF5D2C-88CD-4447-9004-FE9964027A53}">
      <dsp:nvSpPr>
        <dsp:cNvPr id="0" name=""/>
        <dsp:cNvSpPr/>
      </dsp:nvSpPr>
      <dsp:spPr>
        <a:xfrm>
          <a:off x="3778831" y="55277"/>
          <a:ext cx="1677104" cy="1677104"/>
        </a:xfrm>
        <a:prstGeom prst="ellipse">
          <a:avLst/>
        </a:prstGeom>
        <a:solidFill>
          <a:srgbClr val="0070C0">
            <a:alpha val="7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>
              <a:solidFill>
                <a:schemeClr val="bg1"/>
              </a:solidFill>
              <a:latin typeface="Source Sans Pro Light"/>
            </a:rPr>
            <a:t>MKJFGFI</a:t>
          </a:r>
        </a:p>
      </dsp:txBody>
      <dsp:txXfrm>
        <a:off x="4024437" y="300883"/>
        <a:ext cx="1185892" cy="1185892"/>
      </dsp:txXfrm>
    </dsp:sp>
    <dsp:sp modelId="{A3F58B7D-FF75-1B4B-A5D8-987762197689}">
      <dsp:nvSpPr>
        <dsp:cNvPr id="0" name=""/>
        <dsp:cNvSpPr/>
      </dsp:nvSpPr>
      <dsp:spPr>
        <a:xfrm>
          <a:off x="5487597" y="878175"/>
          <a:ext cx="1677104" cy="1677104"/>
        </a:xfrm>
        <a:prstGeom prst="ellipse">
          <a:avLst/>
        </a:prstGeom>
        <a:solidFill>
          <a:srgbClr val="0070C0">
            <a:alpha val="7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>
              <a:solidFill>
                <a:schemeClr val="bg1"/>
              </a:solidFill>
              <a:latin typeface="Source Sans Pro Light"/>
              <a:ea typeface="Source Sans Pro Light"/>
            </a:rPr>
            <a:t>Landesjugend-ämter  </a:t>
          </a:r>
        </a:p>
      </dsp:txBody>
      <dsp:txXfrm>
        <a:off x="5733203" y="1123781"/>
        <a:ext cx="1185892" cy="1185892"/>
      </dsp:txXfrm>
    </dsp:sp>
    <dsp:sp modelId="{F9282ED9-81B3-4643-9223-D0EC8E7AB5BD}">
      <dsp:nvSpPr>
        <dsp:cNvPr id="0" name=""/>
        <dsp:cNvSpPr/>
      </dsp:nvSpPr>
      <dsp:spPr>
        <a:xfrm>
          <a:off x="5909628" y="2727212"/>
          <a:ext cx="1677104" cy="16771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>
              <a:latin typeface="Source Sans Pro Light"/>
              <a:ea typeface="Source Sans Pro Light"/>
            </a:rPr>
            <a:t>Jugendämter (Kreis, Kommune) </a:t>
          </a:r>
        </a:p>
      </dsp:txBody>
      <dsp:txXfrm>
        <a:off x="6155234" y="2972818"/>
        <a:ext cx="1185892" cy="1185892"/>
      </dsp:txXfrm>
    </dsp:sp>
    <dsp:sp modelId="{BE8E57B0-AB69-4766-9BAD-AA323C14576A}">
      <dsp:nvSpPr>
        <dsp:cNvPr id="0" name=""/>
        <dsp:cNvSpPr/>
      </dsp:nvSpPr>
      <dsp:spPr>
        <a:xfrm>
          <a:off x="4727124" y="4210024"/>
          <a:ext cx="1677104" cy="1677104"/>
        </a:xfrm>
        <a:prstGeom prst="ellipse">
          <a:avLst/>
        </a:prstGeom>
        <a:solidFill>
          <a:srgbClr val="0070C0">
            <a:alpha val="7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latin typeface="Verdana"/>
            </a:rPr>
            <a:t>Fach-beratung</a:t>
          </a:r>
          <a:endParaRPr lang="de-DE" sz="1400" kern="1200"/>
        </a:p>
      </dsp:txBody>
      <dsp:txXfrm>
        <a:off x="4972730" y="4455630"/>
        <a:ext cx="1185892" cy="1185892"/>
      </dsp:txXfrm>
    </dsp:sp>
    <dsp:sp modelId="{CF1C35DF-BF4E-4C73-999F-2043ADE213E6}">
      <dsp:nvSpPr>
        <dsp:cNvPr id="0" name=""/>
        <dsp:cNvSpPr/>
      </dsp:nvSpPr>
      <dsp:spPr>
        <a:xfrm>
          <a:off x="2830537" y="4210024"/>
          <a:ext cx="1677104" cy="1677104"/>
        </a:xfrm>
        <a:prstGeom prst="ellipse">
          <a:avLst/>
        </a:prstGeom>
        <a:solidFill>
          <a:srgbClr val="0070C0">
            <a:alpha val="7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latin typeface="Verdana"/>
            </a:rPr>
            <a:t>Träger und Verbände</a:t>
          </a:r>
          <a:endParaRPr lang="de-DE" sz="1400" kern="1200"/>
        </a:p>
      </dsp:txBody>
      <dsp:txXfrm>
        <a:off x="3076143" y="4455630"/>
        <a:ext cx="1185892" cy="1185892"/>
      </dsp:txXfrm>
    </dsp:sp>
    <dsp:sp modelId="{B729BFBD-DD21-4C59-81DE-F30367705C08}">
      <dsp:nvSpPr>
        <dsp:cNvPr id="0" name=""/>
        <dsp:cNvSpPr/>
      </dsp:nvSpPr>
      <dsp:spPr>
        <a:xfrm>
          <a:off x="1648034" y="2727212"/>
          <a:ext cx="1677104" cy="1677104"/>
        </a:xfrm>
        <a:prstGeom prst="ellipse">
          <a:avLst/>
        </a:prstGeom>
        <a:solidFill>
          <a:srgbClr val="0070C0">
            <a:alpha val="7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err="1">
              <a:latin typeface="Verdana"/>
            </a:rPr>
            <a:t>pädquis</a:t>
          </a:r>
          <a:endParaRPr lang="de-DE" sz="1400" kern="1200">
            <a:latin typeface="Verdana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latin typeface="Verdana"/>
            </a:rPr>
            <a:t>Stiftung</a:t>
          </a:r>
          <a:endParaRPr lang="de-DE" sz="1400" kern="1200"/>
        </a:p>
      </dsp:txBody>
      <dsp:txXfrm>
        <a:off x="1893640" y="2972818"/>
        <a:ext cx="1185892" cy="1185892"/>
      </dsp:txXfrm>
    </dsp:sp>
    <dsp:sp modelId="{ECE4D502-3D9F-49A1-9C8E-5A9A7CFB587A}">
      <dsp:nvSpPr>
        <dsp:cNvPr id="0" name=""/>
        <dsp:cNvSpPr/>
      </dsp:nvSpPr>
      <dsp:spPr>
        <a:xfrm>
          <a:off x="2070064" y="878175"/>
          <a:ext cx="1677104" cy="1677104"/>
        </a:xfrm>
        <a:prstGeom prst="ellipse">
          <a:avLst/>
        </a:prstGeom>
        <a:solidFill>
          <a:srgbClr val="FF9933">
            <a:alpha val="7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latin typeface="Verdana"/>
            </a:rPr>
            <a:t>ISA Servicestelle </a:t>
          </a:r>
          <a:endParaRPr lang="de-DE" sz="1400" kern="1200"/>
        </a:p>
      </dsp:txBody>
      <dsp:txXfrm>
        <a:off x="2315670" y="1123781"/>
        <a:ext cx="1185892" cy="1185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1638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6516" y="3"/>
            <a:ext cx="2941637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19.03.18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339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6516" y="9431339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CD970-826D-494C-A02A-E3F5F322D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2144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5947" y="4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19.03.18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974" y="4716662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3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5947" y="9431603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DEE21-512F-4F09-BBD9-240AA67011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2687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1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54E0189-E314-CC4E-BC8D-8B04012607C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1318352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10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8F4D2-121E-CC46-9D5E-144CABFE2A8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3778377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11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1EFE6D-74C6-E148-AFFC-82EEEC4E866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2705973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12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27D267C-35EB-3F48-9D72-4934F97AFBE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4175008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13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1C140E3-6A38-D646-ADFF-2A503998EB7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2541769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14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06D8FE8-C8FE-164B-A69F-8FBA9452878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3569955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15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252F252-70A4-AA46-8A0B-7FE99D4885C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240200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2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300" u="sng">
                <a:latin typeface="Arial" panose="020B0604020202020204" pitchFamily="34" charset="0"/>
                <a:cs typeface="Arial" panose="020B0604020202020204" pitchFamily="34" charset="0"/>
              </a:rPr>
              <a:t>Einleitung:</a:t>
            </a:r>
          </a:p>
          <a:p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Ein Großteil von Ihnen ist die ISA-Servicestelle für Familienzentren sicherlich bekannt.  Für neue Leitungskräfte und neue Mitarbeiter/innen von Familienzentren  unter Ihnen möchte ich einen kurzen Überblick über die Unterstützungsleistungen der ISA - Servicestelle für Familienzentren geben.</a:t>
            </a:r>
          </a:p>
          <a:p>
            <a:r>
              <a:rPr lang="de-DE" sz="1300" u="sng">
                <a:latin typeface="Arial" panose="020B0604020202020204" pitchFamily="34" charset="0"/>
                <a:cs typeface="Arial" panose="020B0604020202020204" pitchFamily="34" charset="0"/>
              </a:rPr>
              <a:t>Inhalte: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3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6851216-2500-4B45-A53B-53175D06ADD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2459696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300" u="sng">
                <a:latin typeface="Arial" panose="020B0604020202020204" pitchFamily="34" charset="0"/>
                <a:cs typeface="Arial" panose="020B0604020202020204" pitchFamily="34" charset="0"/>
              </a:rPr>
              <a:t>Wichtige Akteure neben der Servicestelle:</a:t>
            </a:r>
          </a:p>
          <a:p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Nicht nur Sie bilden ein Netzwerk für die Familien in ihren jeweiligen Sozialräumen, auch sie als Familienzentren sind eingebunden in eine Netzwerkstruktur, die durch die unterschiedlichsten Programmpartner gebildet wird.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Kommunale und Landesjugendämter die ihnen kompetent bei inhaltlich pädagogischen Fragen aber auch bei bewilligungsrelevanten Fragen zu Seite stehen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Im LVR: 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Jens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Arand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Frau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Bonneß</a:t>
            </a:r>
            <a:endParaRPr lang="de-DE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DE" sz="1300" baseline="0">
                <a:latin typeface="Arial" panose="020B0604020202020204" pitchFamily="34" charset="0"/>
                <a:cs typeface="Arial" panose="020B0604020202020204" pitchFamily="34" charset="0"/>
              </a:rPr>
              <a:t> LWL:</a:t>
            </a: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1300" baseline="0">
                <a:latin typeface="Arial" panose="020B0604020202020204" pitchFamily="34" charset="0"/>
                <a:cs typeface="Arial" panose="020B0604020202020204" pitchFamily="34" charset="0"/>
              </a:rPr>
              <a:t> Frau Beatrice Prinz, Frau </a:t>
            </a:r>
            <a:r>
              <a:rPr lang="de-DE" sz="1300" baseline="0" err="1">
                <a:latin typeface="Arial" panose="020B0604020202020204" pitchFamily="34" charset="0"/>
                <a:cs typeface="Arial" panose="020B0604020202020204" pitchFamily="34" charset="0"/>
              </a:rPr>
              <a:t>Eilting</a:t>
            </a:r>
            <a:endParaRPr lang="de-DE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err="1">
                <a:latin typeface="Arial" panose="020B0604020202020204" pitchFamily="34" charset="0"/>
                <a:cs typeface="Arial" panose="020B0604020202020204" pitchFamily="34" charset="0"/>
              </a:rPr>
              <a:t>PädQUiS</a:t>
            </a: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  bei inhaltlichen</a:t>
            </a:r>
            <a:r>
              <a:rPr lang="de-DE" sz="130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Fragen zum Gütesiegel bzw. zum Verfahren der Re-Zertifizierung. Frau Köhn hält gleich die Präsentation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Eigene Träger und Fachberatungen bei Konzeptionellen Fragen.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Ministerium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Servicestelle für Familienzentren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4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9AAD0F6-602B-B248-A769-AFE4199E74D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261238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Im LVR: 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Jens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Arand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Frau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Bonneß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Frau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Avkan</a:t>
            </a:r>
            <a:endParaRPr lang="de-DE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5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C5DD947-E041-0648-809C-88798A430EA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2155426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DE" sz="1200" baseline="0">
                <a:latin typeface="Arial" panose="020B0604020202020204" pitchFamily="34" charset="0"/>
                <a:cs typeface="Arial" panose="020B0604020202020204" pitchFamily="34" charset="0"/>
              </a:rPr>
              <a:t> LWL:</a:t>
            </a:r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1200" baseline="0">
                <a:latin typeface="Arial" panose="020B0604020202020204" pitchFamily="34" charset="0"/>
                <a:cs typeface="Arial" panose="020B0604020202020204" pitchFamily="34" charset="0"/>
              </a:rPr>
              <a:t> Frau Beatrice Prinz, Frau </a:t>
            </a:r>
            <a:r>
              <a:rPr lang="de-DE" sz="1200" baseline="0" err="1">
                <a:latin typeface="Arial" panose="020B0604020202020204" pitchFamily="34" charset="0"/>
                <a:cs typeface="Arial" panose="020B0604020202020204" pitchFamily="34" charset="0"/>
              </a:rPr>
              <a:t>Eilting</a:t>
            </a:r>
            <a:endParaRPr lang="de-DE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6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408C544-A7CB-4844-AF6D-50BD566DBA18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353970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Telefonische Projektberatung : Montags-Freitags;</a:t>
            </a:r>
            <a:r>
              <a:rPr lang="de-DE" sz="130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10:00-16:00 Uhr,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Flyer, Broschüren: Kleinere Kontingente können zugesandt werden. Bei Größeren Mengen bitte das Bestellsystem des Ministeriums verwenden.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Fortbildungskalender (elektronisch)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Coach ausschließlich dort einsetzen wo es Sinn macht, nämlich bei der konzeptionellen Weiterentwicklung Ihres Familienzentrums nicht das Verfahren der Re-Zertifizierung an Externe delegieren. Verantwortlich bleiben Sie als Leitung!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7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D649CD-CC17-AF4F-B825-9F279D45DE4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3850448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8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68725BC-D63D-B848-B79F-A998E48C53BF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2476130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4112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EE21-512F-4F09-BBD9-240AA670115D}" type="slidenum">
              <a:rPr lang="de-DE" smtClean="0"/>
              <a:t>9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1EFE6D-74C6-E148-AFFC-82EEEC4E866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19.03.18</a:t>
            </a:r>
          </a:p>
        </p:txBody>
      </p:sp>
    </p:spTree>
    <p:extLst>
      <p:ext uri="{BB962C8B-B14F-4D97-AF65-F5344CB8AC3E}">
        <p14:creationId xmlns:p14="http://schemas.microsoft.com/office/powerpoint/2010/main" val="223570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9DC5-58E8-4755-B275-C831C81C9AB6}" type="datetime1">
              <a:rPr lang="de-DE" smtClean="0"/>
              <a:pPr>
                <a:defRPr/>
              </a:pPr>
              <a:t>21.01.25</a:t>
            </a:fld>
            <a:r>
              <a:rPr lang="de-DE"/>
              <a:t>30.06.2006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E1152-3552-4AB2-888A-C766F4F3F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14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3183" y="531307"/>
            <a:ext cx="5285042" cy="51933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03182" y="1412776"/>
            <a:ext cx="7459818" cy="46832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E621C-5E60-4A1D-816E-8127FBBE35B9}" type="datetime1">
              <a:rPr lang="de-DE" smtClean="0"/>
              <a:pPr>
                <a:defRPr/>
              </a:pPr>
              <a:t>21.01.25</a:t>
            </a:fld>
            <a:r>
              <a:rPr lang="de-DE"/>
              <a:t>30.06.2006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447C6-BEB9-4441-8B4B-2D9437FF7D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4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38950" y="533400"/>
            <a:ext cx="1924050" cy="556260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561975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AFFF1-3B51-4DC0-9A13-14A1EE633342}" type="datetime1">
              <a:rPr lang="de-DE" smtClean="0"/>
              <a:pPr>
                <a:defRPr/>
              </a:pPr>
              <a:t>21.01.25</a:t>
            </a:fld>
            <a:r>
              <a:rPr lang="de-DE"/>
              <a:t>30.06.2006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71F8-C3C5-4D67-9DDC-76CDAEF47B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89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3183" y="531306"/>
            <a:ext cx="5285042" cy="73745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03182" y="1412776"/>
            <a:ext cx="7459818" cy="46832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86AB8-7BE1-40BA-9EA2-53B63C1879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34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9DC5-58E8-4755-B275-C831C81C9AB6}" type="datetime1">
              <a:rPr lang="de-DE" smtClean="0"/>
              <a:pPr>
                <a:defRPr/>
              </a:pPr>
              <a:t>21.01.25</a:t>
            </a:fld>
            <a:r>
              <a:rPr lang="de-DE"/>
              <a:t>30.06.2006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E1152-3552-4AB2-888A-C766F4F3F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290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3183" y="531306"/>
            <a:ext cx="5285042" cy="73745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03182" y="1412776"/>
            <a:ext cx="7459818" cy="46832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86AB8-7BE1-40BA-9EA2-53B63C1879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151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6A883-1F26-4CA5-B696-4EA9E65CDBBE}" type="datetime1">
              <a:rPr lang="de-DE" smtClean="0"/>
              <a:pPr>
                <a:defRPr/>
              </a:pPr>
              <a:t>21.01.25</a:t>
            </a:fld>
            <a:r>
              <a:rPr lang="de-DE"/>
              <a:t>30.06.2006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63FC-B2FA-4206-9715-9507FED10A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397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3183" y="531307"/>
            <a:ext cx="5285042" cy="51933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7719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7719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F933-AA6D-4E10-97A8-DC8A0093234E}" type="datetime1">
              <a:rPr lang="de-DE" smtClean="0"/>
              <a:pPr>
                <a:defRPr/>
              </a:pPr>
              <a:t>21.01.25</a:t>
            </a:fld>
            <a:r>
              <a:rPr lang="de-DE"/>
              <a:t>30.06.2006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B71B9-2536-4DAD-93AB-3C8824BE64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38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C1FBD-86BB-4E45-94FD-DA421516313E}" type="datetime1">
              <a:rPr lang="de-DE" smtClean="0"/>
              <a:pPr>
                <a:defRPr/>
              </a:pPr>
              <a:t>21.01.25</a:t>
            </a:fld>
            <a:r>
              <a:rPr lang="de-DE"/>
              <a:t>30.06.2006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889C-3A30-49D0-9433-9F19B1959D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397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9" y="531307"/>
            <a:ext cx="5076442" cy="102548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80DB7-5A7F-4E9E-927D-D7FAB7F2D09F}" type="datetime1">
              <a:rPr lang="de-DE" smtClean="0"/>
              <a:pPr>
                <a:defRPr/>
              </a:pPr>
              <a:t>21.01.25</a:t>
            </a:fld>
            <a:r>
              <a:rPr lang="de-DE"/>
              <a:t>30.06.2006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DC81-FD14-452C-B57C-6EAADFE794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388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59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417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9061-BBCD-4308-B1FA-F96776DA74C2}" type="datetime1">
              <a:rPr lang="de-DE" smtClean="0"/>
              <a:pPr>
                <a:defRPr/>
              </a:pPr>
              <a:t>21.01.25</a:t>
            </a:fld>
            <a:r>
              <a:rPr lang="de-DE"/>
              <a:t>30.06.2006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6E204-069E-4441-8680-6E6956CC29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762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897D-BD0B-4BD4-AFBD-26DF2DA0A627}" type="datetime1">
              <a:rPr lang="de-DE" smtClean="0"/>
              <a:pPr>
                <a:defRPr/>
              </a:pPr>
              <a:t>21.01.25</a:t>
            </a:fld>
            <a:r>
              <a:rPr lang="de-DE"/>
              <a:t>30.06.2006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64353-7F8F-499E-90C5-9C189F1808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738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3183" y="531307"/>
            <a:ext cx="5285042" cy="51933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03182" y="1412776"/>
            <a:ext cx="7459818" cy="46832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E621C-5E60-4A1D-816E-8127FBBE35B9}" type="datetime1">
              <a:rPr lang="de-DE" smtClean="0"/>
              <a:pPr>
                <a:defRPr/>
              </a:pPr>
              <a:t>21.01.25</a:t>
            </a:fld>
            <a:r>
              <a:rPr lang="de-DE"/>
              <a:t>30.06.2006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447C6-BEB9-4441-8B4B-2D9437FF7D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555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38950" y="533400"/>
            <a:ext cx="1924050" cy="556260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561975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AFFF1-3B51-4DC0-9A13-14A1EE633342}" type="datetime1">
              <a:rPr lang="de-DE" smtClean="0"/>
              <a:pPr>
                <a:defRPr/>
              </a:pPr>
              <a:t>21.01.25</a:t>
            </a:fld>
            <a:r>
              <a:rPr lang="de-DE"/>
              <a:t>30.06.2006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71F8-C3C5-4D67-9DDC-76CDAEF47B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26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44538" y="322263"/>
            <a:ext cx="6813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z="3200">
              <a:solidFill>
                <a:srgbClr val="4C4C4C"/>
              </a:solidFill>
            </a:endParaRPr>
          </a:p>
        </p:txBody>
      </p:sp>
      <p:pic>
        <p:nvPicPr>
          <p:cNvPr id="6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76400" y="2069976"/>
            <a:ext cx="6858000" cy="1143000"/>
          </a:xfrm>
        </p:spPr>
        <p:txBody>
          <a:bodyPr anchor="t"/>
          <a:lstStyle>
            <a:lvl1pPr>
              <a:defRPr sz="3200">
                <a:solidFill>
                  <a:srgbClr val="A8005D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629000"/>
            <a:ext cx="4953000" cy="1600200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0528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Titelmasterformat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err="1"/>
              <a:t>Textmasterformate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  <a:p>
            <a:pPr lvl="1"/>
            <a:r>
              <a:rPr lang="en-US" err="1"/>
              <a:t>Zweite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2"/>
            <a:r>
              <a:rPr lang="en-US" err="1"/>
              <a:t>Dritte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3"/>
            <a:r>
              <a:rPr lang="en-US" err="1"/>
              <a:t>Vierte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4"/>
            <a:r>
              <a:rPr lang="en-US" err="1"/>
              <a:t>Fünfte</a:t>
            </a:r>
            <a:r>
              <a:rPr lang="en-US"/>
              <a:t> </a:t>
            </a:r>
            <a:r>
              <a:rPr lang="en-US" err="1"/>
              <a:t>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738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3304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3285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68741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52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152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981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14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14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747713"/>
          </a:xfrm>
        </p:spPr>
        <p:txBody>
          <a:bodyPr/>
          <a:lstStyle/>
          <a:p>
            <a:r>
              <a:rPr lang="en-US" err="1"/>
              <a:t>Titelmasterformat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252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26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6A883-1F26-4CA5-B696-4EA9E65CDBBE}" type="datetime1">
              <a:rPr lang="de-DE" smtClean="0"/>
              <a:pPr>
                <a:defRPr/>
              </a:pPr>
              <a:t>21.01.25</a:t>
            </a:fld>
            <a:r>
              <a:rPr lang="de-DE"/>
              <a:t>30.06.2006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63FC-B2FA-4206-9715-9507FED10A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31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221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err="1"/>
              <a:t>Titelmasterformat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3888" y="1412777"/>
            <a:ext cx="5111750" cy="4104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564905"/>
            <a:ext cx="3008313" cy="29523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3350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0" y="1484784"/>
            <a:ext cx="3456384" cy="100811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err="1"/>
              <a:t>Titelmasterformat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67544" y="1484784"/>
            <a:ext cx="4536504" cy="32427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292080" y="2996952"/>
            <a:ext cx="3528392" cy="17281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Textmasterformate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21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282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45150"/>
            <a:ext cx="17478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4650" y="1700808"/>
            <a:ext cx="2114550" cy="3785592"/>
          </a:xfrm>
        </p:spPr>
        <p:txBody>
          <a:bodyPr vert="eaVert"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1700808"/>
            <a:ext cx="6191250" cy="3785592"/>
          </a:xfrm>
        </p:spPr>
        <p:txBody>
          <a:bodyPr vert="eaVert"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06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3183" y="531307"/>
            <a:ext cx="5285042" cy="51933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7719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7719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F933-AA6D-4E10-97A8-DC8A0093234E}" type="datetime1">
              <a:rPr lang="de-DE" smtClean="0"/>
              <a:pPr>
                <a:defRPr/>
              </a:pPr>
              <a:t>21.01.25</a:t>
            </a:fld>
            <a:r>
              <a:rPr lang="de-DE"/>
              <a:t>30.06.2006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B71B9-2536-4DAD-93AB-3C8824BE64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98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C1FBD-86BB-4E45-94FD-DA421516313E}" type="datetime1">
              <a:rPr lang="de-DE" smtClean="0"/>
              <a:pPr>
                <a:defRPr/>
              </a:pPr>
              <a:t>21.01.25</a:t>
            </a:fld>
            <a:r>
              <a:rPr lang="de-DE"/>
              <a:t>30.06.2006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889C-3A30-49D0-9433-9F19B1959D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78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9" y="531307"/>
            <a:ext cx="5076442" cy="102548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80DB7-5A7F-4E9E-927D-D7FAB7F2D09F}" type="datetime1">
              <a:rPr lang="de-DE" smtClean="0"/>
              <a:pPr>
                <a:defRPr/>
              </a:pPr>
              <a:t>21.01.25</a:t>
            </a:fld>
            <a:r>
              <a:rPr lang="de-DE"/>
              <a:t>30.06.2006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DC81-FD14-452C-B57C-6EAADFE794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43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9061-BBCD-4308-B1FA-F96776DA74C2}" type="datetime1">
              <a:rPr lang="de-DE" smtClean="0"/>
              <a:pPr>
                <a:defRPr/>
              </a:pPr>
              <a:t>21.01.25</a:t>
            </a:fld>
            <a:r>
              <a:rPr lang="de-DE"/>
              <a:t>30.06.2006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6E204-069E-4441-8680-6E6956CC29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89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578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897D-BD0B-4BD4-AFBD-26DF2DA0A627}" type="datetime1">
              <a:rPr lang="de-DE" smtClean="0"/>
              <a:pPr>
                <a:defRPr/>
              </a:pPr>
              <a:t>21.01.25</a:t>
            </a:fld>
            <a:r>
              <a:rPr lang="de-DE"/>
              <a:t>30.06.2006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578600"/>
            <a:ext cx="457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64353-7F8F-499E-90C5-9C189F1808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78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47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62646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626464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626464"/>
          </a:solidFill>
          <a:latin typeface="Arial" pitchFamily="34" charset="0"/>
          <a:cs typeface="Arial" pitchFamily="34" charset="0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>
          <a:solidFill>
            <a:srgbClr val="626464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7DF0BD9-DFC9-E045-B154-65D7A357A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744"/>
            <a:ext cx="9143999" cy="688474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ABD94A5-7893-B54A-8CE5-17369B5047E0}"/>
              </a:ext>
            </a:extLst>
          </p:cNvPr>
          <p:cNvSpPr/>
          <p:nvPr userDrawn="1"/>
        </p:nvSpPr>
        <p:spPr bwMode="auto">
          <a:xfrm>
            <a:off x="-164850" y="-42514"/>
            <a:ext cx="9468545" cy="6884744"/>
          </a:xfrm>
          <a:prstGeom prst="rect">
            <a:avLst/>
          </a:prstGeom>
          <a:solidFill>
            <a:schemeClr val="tx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A0907D4-7634-054E-97C5-344663F1494C}"/>
              </a:ext>
            </a:extLst>
          </p:cNvPr>
          <p:cNvSpPr/>
          <p:nvPr userDrawn="1"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ABD1ACD-D883-F943-B9B8-67FE1DABC76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B09928B-9B80-B149-B4DB-56A6CD6B719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0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86E2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62646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626464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626464"/>
          </a:solidFill>
          <a:latin typeface="Arial" pitchFamily="34" charset="0"/>
          <a:cs typeface="Arial" pitchFamily="34" charset="0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>
          <a:solidFill>
            <a:srgbClr val="626464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458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8740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00B095"/>
        </a:buClr>
        <a:tabLst>
          <a:tab pos="1144588" algn="l"/>
        </a:tabLst>
        <a:defRPr sz="2400">
          <a:solidFill>
            <a:srgbClr val="4C4C4C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22313" indent="-342900" algn="l" rtl="0" eaLnBrk="0" fontAlgn="base" hangingPunct="0">
        <a:spcBef>
          <a:spcPct val="20000"/>
        </a:spcBef>
        <a:spcAft>
          <a:spcPct val="0"/>
        </a:spcAft>
        <a:buClr>
          <a:srgbClr val="00B095"/>
        </a:buClr>
        <a:buFont typeface="Arial" panose="020B0604020202020204" pitchFamily="34" charset="0"/>
        <a:buChar char="•"/>
        <a:tabLst>
          <a:tab pos="1144588" algn="l"/>
        </a:tabLst>
        <a:defRPr sz="2400">
          <a:solidFill>
            <a:srgbClr val="4C4C4C"/>
          </a:solidFill>
          <a:latin typeface="+mn-lt"/>
          <a:ea typeface="ＭＳ Ｐゴシック" panose="020B0600070205080204" pitchFamily="34" charset="-128"/>
        </a:defRPr>
      </a:lvl2pPr>
      <a:lvl3pPr marL="1104900" indent="-342900" algn="l" rtl="0" eaLnBrk="0" fontAlgn="base" hangingPunct="0">
        <a:spcBef>
          <a:spcPct val="20000"/>
        </a:spcBef>
        <a:spcAft>
          <a:spcPct val="0"/>
        </a:spcAft>
        <a:buClr>
          <a:srgbClr val="00B095"/>
        </a:buClr>
        <a:buFont typeface="Arial" panose="020B0604020202020204" pitchFamily="34" charset="0"/>
        <a:buChar char="•"/>
        <a:tabLst>
          <a:tab pos="1144588" algn="l"/>
        </a:tabLst>
        <a:defRPr sz="2400">
          <a:solidFill>
            <a:srgbClr val="4C4C4C"/>
          </a:solidFill>
          <a:latin typeface="+mn-lt"/>
          <a:ea typeface="ＭＳ Ｐゴシック" panose="020B0600070205080204" pitchFamily="34" charset="-128"/>
        </a:defRPr>
      </a:lvl3pPr>
      <a:lvl4pPr marL="1485900" indent="-342900" algn="l" rtl="0" eaLnBrk="0" fontAlgn="base" hangingPunct="0">
        <a:spcBef>
          <a:spcPct val="20000"/>
        </a:spcBef>
        <a:spcAft>
          <a:spcPct val="0"/>
        </a:spcAft>
        <a:buClr>
          <a:srgbClr val="00B095"/>
        </a:buClr>
        <a:buFont typeface="Arial" panose="020B0604020202020204" pitchFamily="34" charset="0"/>
        <a:buChar char="•"/>
        <a:tabLst>
          <a:tab pos="1144588" algn="l"/>
        </a:tabLst>
        <a:defRPr sz="2400">
          <a:solidFill>
            <a:srgbClr val="4C4C4C"/>
          </a:solidFill>
          <a:latin typeface="+mn-lt"/>
          <a:ea typeface="ＭＳ Ｐゴシック" panose="020B0600070205080204" pitchFamily="34" charset="-128"/>
        </a:defRPr>
      </a:lvl4pPr>
      <a:lvl5pPr marL="1865313" indent="-342900" algn="l" rtl="0" eaLnBrk="0" fontAlgn="base" hangingPunct="0">
        <a:spcBef>
          <a:spcPct val="20000"/>
        </a:spcBef>
        <a:spcAft>
          <a:spcPct val="0"/>
        </a:spcAft>
        <a:buClr>
          <a:srgbClr val="00B095"/>
        </a:buClr>
        <a:buFont typeface="Arial" panose="020B0604020202020204" pitchFamily="34" charset="0"/>
        <a:buChar char="•"/>
        <a:tabLst>
          <a:tab pos="1144588" algn="l"/>
        </a:tabLst>
        <a:defRPr sz="2400">
          <a:solidFill>
            <a:srgbClr val="4C4C4C"/>
          </a:solidFill>
          <a:latin typeface="+mn-lt"/>
          <a:ea typeface="ＭＳ Ｐゴシック" panose="020B0600070205080204" pitchFamily="34" charset="-128"/>
        </a:defRPr>
      </a:lvl5pPr>
      <a:lvl6pPr marL="2166938" indent="-1873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tabLst>
          <a:tab pos="1144588" algn="l"/>
        </a:tabLst>
        <a:defRPr sz="2400">
          <a:solidFill>
            <a:srgbClr val="4C4C4C"/>
          </a:solidFill>
          <a:latin typeface="+mn-lt"/>
        </a:defRPr>
      </a:lvl6pPr>
      <a:lvl7pPr marL="2624138" indent="-1873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tabLst>
          <a:tab pos="1144588" algn="l"/>
        </a:tabLst>
        <a:defRPr sz="2400">
          <a:solidFill>
            <a:srgbClr val="4C4C4C"/>
          </a:solidFill>
          <a:latin typeface="+mn-lt"/>
        </a:defRPr>
      </a:lvl7pPr>
      <a:lvl8pPr marL="3081338" indent="-1873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tabLst>
          <a:tab pos="1144588" algn="l"/>
        </a:tabLst>
        <a:defRPr sz="2400">
          <a:solidFill>
            <a:srgbClr val="4C4C4C"/>
          </a:solidFill>
          <a:latin typeface="+mn-lt"/>
        </a:defRPr>
      </a:lvl8pPr>
      <a:lvl9pPr marL="3538538" indent="-1873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tabLst>
          <a:tab pos="1144588" algn="l"/>
        </a:tabLst>
        <a:defRPr sz="2400">
          <a:solidFill>
            <a:srgbClr val="4C4C4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familienzentrum@isa-muenster.de" TargetMode="External"/><Relationship Id="rId3" Type="http://schemas.openxmlformats.org/officeDocument/2006/relationships/image" Target="../media/image19.jpeg"/><Relationship Id="rId7" Type="http://schemas.openxmlformats.org/officeDocument/2006/relationships/hyperlink" Target="tel:+4917943976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tel:+491764422946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F6CA33-D8F5-9C4C-9DD4-0FE916F196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735" y="88335"/>
            <a:ext cx="8280920" cy="427914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FC74872-C0F0-974A-83CD-35B34F25DE02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13701A-9241-444E-9566-7AE50AA957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D636CD7-CDCC-0B42-9C4F-7372DB38FA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FCB200A-5990-3F44-B2D1-41C4F59EF5B0}"/>
              </a:ext>
            </a:extLst>
          </p:cNvPr>
          <p:cNvSpPr txBox="1"/>
          <p:nvPr/>
        </p:nvSpPr>
        <p:spPr>
          <a:xfrm>
            <a:off x="467544" y="4564353"/>
            <a:ext cx="828092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Source Sans Pro Light"/>
              </a:rPr>
              <a:t>Herzlich Willkommen</a:t>
            </a:r>
          </a:p>
          <a:p>
            <a:pPr algn="ctr"/>
            <a:r>
              <a:rPr lang="de-DE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Source Sans Pro Light"/>
              </a:rPr>
              <a:t>Informationsveranstaltung für Familienzentren auf dem Weg zur Re-Zertifizierung, Kitajahr 2025/2026</a:t>
            </a:r>
            <a:endParaRPr lang="de-DE" sz="22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 Light" panose="020B0403030403020204" pitchFamily="34" charset="77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F960488-F4BD-FA4A-A40D-877F2106D692}"/>
              </a:ext>
            </a:extLst>
          </p:cNvPr>
          <p:cNvSpPr txBox="1"/>
          <p:nvPr/>
        </p:nvSpPr>
        <p:spPr>
          <a:xfrm>
            <a:off x="2980027" y="5872160"/>
            <a:ext cx="3251211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de-DE" sz="2200">
                <a:latin typeface="Source Sans Pro Light"/>
                <a:ea typeface="Source Sans Pro Light"/>
              </a:rPr>
              <a:t> 9.00-12.30 Uhr</a:t>
            </a:r>
            <a:r>
              <a:rPr lang="de-DE" sz="2200" dirty="0">
                <a:latin typeface="Source Sans Pro Light"/>
                <a:ea typeface="Source Sans Pro Light"/>
              </a:rPr>
              <a:t>, 22.01.2025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4BF0FA18-2EDD-E943-AED2-658BB4FE8E28}"/>
              </a:ext>
            </a:extLst>
          </p:cNvPr>
          <p:cNvCxnSpPr>
            <a:cxnSpLocks/>
          </p:cNvCxnSpPr>
          <p:nvPr/>
        </p:nvCxnSpPr>
        <p:spPr bwMode="auto">
          <a:xfrm>
            <a:off x="1691680" y="5805264"/>
            <a:ext cx="6048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124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6BE56-FD8D-3943-A4FA-1BBA9B30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8"/>
            <a:ext cx="9144000" cy="37351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0610" y="4153457"/>
            <a:ext cx="2299142" cy="73745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Informationen </a:t>
            </a:r>
            <a:b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</a:br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im Internet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059B85-6583-4442-8CCA-4B550DB6155A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3D0978-6D42-384B-B536-324D6B9A4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A2BCB0-879C-B048-A971-C866D07C50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7EBF9750-63AF-7B42-9CF6-244CC983E7E9}"/>
              </a:ext>
            </a:extLst>
          </p:cNvPr>
          <p:cNvGraphicFramePr>
            <a:graphicFrameLocks noGrp="1"/>
          </p:cNvGraphicFramePr>
          <p:nvPr/>
        </p:nvGraphicFramePr>
        <p:xfrm>
          <a:off x="2555776" y="4221088"/>
          <a:ext cx="7140118" cy="198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343560908"/>
                    </a:ext>
                  </a:extLst>
                </a:gridCol>
                <a:gridCol w="4619838">
                  <a:extLst>
                    <a:ext uri="{9D8B030D-6E8A-4147-A177-3AD203B41FA5}">
                      <a16:colId xmlns:a16="http://schemas.microsoft.com/office/drawing/2014/main" val="796314982"/>
                    </a:ext>
                  </a:extLst>
                </a:gridCol>
              </a:tblGrid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ISA-Servicestelle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www.familienzentrum.nrw.de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64849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PädQUIS</a:t>
                      </a: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 FZ GmbH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www.paedquis-familienzentrum.de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251646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LVR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www.lvr.de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638601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LWL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www.lwl.org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114627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F6FB29B-5999-F44E-8391-7A8DB69FABBF}"/>
              </a:ext>
            </a:extLst>
          </p:cNvPr>
          <p:cNvCxnSpPr/>
          <p:nvPr/>
        </p:nvCxnSpPr>
        <p:spPr bwMode="auto">
          <a:xfrm>
            <a:off x="2483768" y="4155128"/>
            <a:ext cx="0" cy="2082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94B7A0D8-7DB9-9345-B35C-01AAD06B28D3}"/>
              </a:ext>
            </a:extLst>
          </p:cNvPr>
          <p:cNvSpPr/>
          <p:nvPr/>
        </p:nvSpPr>
        <p:spPr bwMode="auto">
          <a:xfrm>
            <a:off x="0" y="-708"/>
            <a:ext cx="9144000" cy="6858708"/>
          </a:xfrm>
          <a:prstGeom prst="rect">
            <a:avLst/>
          </a:prstGeom>
          <a:solidFill>
            <a:schemeClr val="tx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Ellipse 8">
            <a:extLst>
              <a:ext uri="{FF2B5EF4-FFF2-40B4-BE49-F238E27FC236}">
                <a16:creationId xmlns:a16="http://schemas.microsoft.com/office/drawing/2014/main" id="{53DAD9B0-E24D-5A4E-A304-56757BCC5C02}"/>
              </a:ext>
            </a:extLst>
          </p:cNvPr>
          <p:cNvSpPr/>
          <p:nvPr/>
        </p:nvSpPr>
        <p:spPr bwMode="auto">
          <a:xfrm>
            <a:off x="809538" y="4203113"/>
            <a:ext cx="1236013" cy="40178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sp>
        <p:nvSpPr>
          <p:cNvPr id="19" name="Ellipse 3">
            <a:extLst>
              <a:ext uri="{FF2B5EF4-FFF2-40B4-BE49-F238E27FC236}">
                <a16:creationId xmlns:a16="http://schemas.microsoft.com/office/drawing/2014/main" id="{A06AC272-D9F7-384B-B0D1-173ECD1940D9}"/>
              </a:ext>
            </a:extLst>
          </p:cNvPr>
          <p:cNvSpPr/>
          <p:nvPr/>
        </p:nvSpPr>
        <p:spPr bwMode="auto">
          <a:xfrm>
            <a:off x="4464142" y="538870"/>
            <a:ext cx="1922440" cy="29784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sp>
        <p:nvSpPr>
          <p:cNvPr id="20" name="Ellipse 3">
            <a:extLst>
              <a:ext uri="{FF2B5EF4-FFF2-40B4-BE49-F238E27FC236}">
                <a16:creationId xmlns:a16="http://schemas.microsoft.com/office/drawing/2014/main" id="{BD197DD1-E65B-BD48-A55F-B07444DA799C}"/>
              </a:ext>
            </a:extLst>
          </p:cNvPr>
          <p:cNvSpPr/>
          <p:nvPr/>
        </p:nvSpPr>
        <p:spPr bwMode="auto">
          <a:xfrm>
            <a:off x="4391980" y="1018954"/>
            <a:ext cx="1601738" cy="31088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00EA54B6-810F-BBBD-DA30-689003892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78" y="94704"/>
            <a:ext cx="8410968" cy="602152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611A61FC-E7FA-ADC7-CFCE-E48DF0BD0A4A}"/>
              </a:ext>
            </a:extLst>
          </p:cNvPr>
          <p:cNvSpPr/>
          <p:nvPr/>
        </p:nvSpPr>
        <p:spPr bwMode="auto">
          <a:xfrm>
            <a:off x="4219890" y="243005"/>
            <a:ext cx="1518962" cy="4137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0E1B6F4-CFC6-EDAE-7973-2F0E12CFE0BE}"/>
              </a:ext>
            </a:extLst>
          </p:cNvPr>
          <p:cNvSpPr/>
          <p:nvPr/>
        </p:nvSpPr>
        <p:spPr bwMode="auto">
          <a:xfrm>
            <a:off x="611410" y="1079001"/>
            <a:ext cx="1207234" cy="4137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6BE56-FD8D-3943-A4FA-1BBA9B30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8"/>
            <a:ext cx="9144000" cy="37351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0610" y="4153457"/>
            <a:ext cx="2299142" cy="73745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Informationen </a:t>
            </a:r>
            <a:b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</a:br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im Internet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059B85-6583-4442-8CCA-4B550DB6155A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3D0978-6D42-384B-B536-324D6B9A4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A2BCB0-879C-B048-A971-C866D07C50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7EBF9750-63AF-7B42-9CF6-244CC983E7E9}"/>
              </a:ext>
            </a:extLst>
          </p:cNvPr>
          <p:cNvGraphicFramePr>
            <a:graphicFrameLocks noGrp="1"/>
          </p:cNvGraphicFramePr>
          <p:nvPr/>
        </p:nvGraphicFramePr>
        <p:xfrm>
          <a:off x="2555776" y="4221088"/>
          <a:ext cx="7140118" cy="198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343560908"/>
                    </a:ext>
                  </a:extLst>
                </a:gridCol>
                <a:gridCol w="4619838">
                  <a:extLst>
                    <a:ext uri="{9D8B030D-6E8A-4147-A177-3AD203B41FA5}">
                      <a16:colId xmlns:a16="http://schemas.microsoft.com/office/drawing/2014/main" val="796314982"/>
                    </a:ext>
                  </a:extLst>
                </a:gridCol>
              </a:tblGrid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ISA-Servicestelle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www.familienzentrum.nrw.de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64849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PädQUIS</a:t>
                      </a: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 FZ GmbH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www.paedquis-familienzentrum.de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251646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LVR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www.lvr.de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638601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LWL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www.lwl.org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114627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F6FB29B-5999-F44E-8391-7A8DB69FABBF}"/>
              </a:ext>
            </a:extLst>
          </p:cNvPr>
          <p:cNvCxnSpPr/>
          <p:nvPr/>
        </p:nvCxnSpPr>
        <p:spPr bwMode="auto">
          <a:xfrm>
            <a:off x="2483768" y="4155128"/>
            <a:ext cx="0" cy="2082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94B7A0D8-7DB9-9345-B35C-01AAD06B28D3}"/>
              </a:ext>
            </a:extLst>
          </p:cNvPr>
          <p:cNvSpPr/>
          <p:nvPr/>
        </p:nvSpPr>
        <p:spPr bwMode="auto">
          <a:xfrm>
            <a:off x="0" y="-708"/>
            <a:ext cx="9144000" cy="6858708"/>
          </a:xfrm>
          <a:prstGeom prst="rect">
            <a:avLst/>
          </a:prstGeom>
          <a:solidFill>
            <a:schemeClr val="tx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Ellipse 8">
            <a:extLst>
              <a:ext uri="{FF2B5EF4-FFF2-40B4-BE49-F238E27FC236}">
                <a16:creationId xmlns:a16="http://schemas.microsoft.com/office/drawing/2014/main" id="{53DAD9B0-E24D-5A4E-A304-56757BCC5C02}"/>
              </a:ext>
            </a:extLst>
          </p:cNvPr>
          <p:cNvSpPr/>
          <p:nvPr/>
        </p:nvSpPr>
        <p:spPr bwMode="auto">
          <a:xfrm>
            <a:off x="809538" y="4203113"/>
            <a:ext cx="1236013" cy="40178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sp>
        <p:nvSpPr>
          <p:cNvPr id="16" name="Ellipse 3">
            <a:extLst>
              <a:ext uri="{FF2B5EF4-FFF2-40B4-BE49-F238E27FC236}">
                <a16:creationId xmlns:a16="http://schemas.microsoft.com/office/drawing/2014/main" id="{4BC7E537-0F17-7D45-BEEA-B84A7DE7812A}"/>
              </a:ext>
            </a:extLst>
          </p:cNvPr>
          <p:cNvSpPr/>
          <p:nvPr/>
        </p:nvSpPr>
        <p:spPr bwMode="auto">
          <a:xfrm>
            <a:off x="4674208" y="328793"/>
            <a:ext cx="1451627" cy="411476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sp>
        <p:nvSpPr>
          <p:cNvPr id="18" name="Ellipse 3">
            <a:extLst>
              <a:ext uri="{FF2B5EF4-FFF2-40B4-BE49-F238E27FC236}">
                <a16:creationId xmlns:a16="http://schemas.microsoft.com/office/drawing/2014/main" id="{70AB329D-0A75-6D43-81F9-6339A2DC5643}"/>
              </a:ext>
            </a:extLst>
          </p:cNvPr>
          <p:cNvSpPr/>
          <p:nvPr/>
        </p:nvSpPr>
        <p:spPr bwMode="auto">
          <a:xfrm>
            <a:off x="2332161" y="4221088"/>
            <a:ext cx="2342047" cy="1584176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D7375E23-7116-FC31-D0CD-7960F87C9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46" y="127426"/>
            <a:ext cx="8533770" cy="635754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17E1008-E8FF-3D05-9C99-8E64B09FC1CF}"/>
              </a:ext>
            </a:extLst>
          </p:cNvPr>
          <p:cNvSpPr/>
          <p:nvPr/>
        </p:nvSpPr>
        <p:spPr bwMode="auto">
          <a:xfrm>
            <a:off x="4144319" y="280790"/>
            <a:ext cx="1566192" cy="4137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F54F4AB-B20D-1656-C6AF-B337BA9993C6}"/>
              </a:ext>
            </a:extLst>
          </p:cNvPr>
          <p:cNvSpPr/>
          <p:nvPr/>
        </p:nvSpPr>
        <p:spPr bwMode="auto">
          <a:xfrm>
            <a:off x="464991" y="2037797"/>
            <a:ext cx="725475" cy="2909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6BE56-FD8D-3943-A4FA-1BBA9B30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8"/>
            <a:ext cx="9144000" cy="373511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C059B85-6583-4442-8CCA-4B550DB6155A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3D0978-6D42-384B-B536-324D6B9A4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A2BCB0-879C-B048-A971-C866D07C50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4B7A0D8-7DB9-9345-B35C-01AAD06B28D3}"/>
              </a:ext>
            </a:extLst>
          </p:cNvPr>
          <p:cNvSpPr/>
          <p:nvPr/>
        </p:nvSpPr>
        <p:spPr bwMode="auto">
          <a:xfrm>
            <a:off x="0" y="-708"/>
            <a:ext cx="9144000" cy="4100394"/>
          </a:xfrm>
          <a:prstGeom prst="rect">
            <a:avLst/>
          </a:prstGeom>
          <a:solidFill>
            <a:schemeClr val="tx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Ellipse 3">
            <a:extLst>
              <a:ext uri="{FF2B5EF4-FFF2-40B4-BE49-F238E27FC236}">
                <a16:creationId xmlns:a16="http://schemas.microsoft.com/office/drawing/2014/main" id="{D29B9A97-6553-4515-825C-653A09DD283E}"/>
              </a:ext>
            </a:extLst>
          </p:cNvPr>
          <p:cNvSpPr/>
          <p:nvPr/>
        </p:nvSpPr>
        <p:spPr bwMode="auto">
          <a:xfrm>
            <a:off x="4482430" y="1605949"/>
            <a:ext cx="1601738" cy="31088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sp>
        <p:nvSpPr>
          <p:cNvPr id="16" name="Ellipse 3">
            <a:extLst>
              <a:ext uri="{FF2B5EF4-FFF2-40B4-BE49-F238E27FC236}">
                <a16:creationId xmlns:a16="http://schemas.microsoft.com/office/drawing/2014/main" id="{48756F67-D73E-40D7-A262-2CD89ADB699A}"/>
              </a:ext>
            </a:extLst>
          </p:cNvPr>
          <p:cNvSpPr/>
          <p:nvPr/>
        </p:nvSpPr>
        <p:spPr bwMode="auto">
          <a:xfrm>
            <a:off x="4139952" y="3190125"/>
            <a:ext cx="1601738" cy="31088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674AB28F-0867-C2D3-BF0C-81CE2CDA9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69" y="98758"/>
            <a:ext cx="8557385" cy="4823179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F0A2E065-7E27-261D-7A1D-A5525F25D7F2}"/>
              </a:ext>
            </a:extLst>
          </p:cNvPr>
          <p:cNvSpPr/>
          <p:nvPr/>
        </p:nvSpPr>
        <p:spPr bwMode="auto">
          <a:xfrm>
            <a:off x="4030964" y="280790"/>
            <a:ext cx="1679547" cy="4137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AC857EA-0B65-72E1-6A54-443FC1022ED3}"/>
              </a:ext>
            </a:extLst>
          </p:cNvPr>
          <p:cNvSpPr/>
          <p:nvPr/>
        </p:nvSpPr>
        <p:spPr bwMode="auto">
          <a:xfrm>
            <a:off x="261899" y="2236170"/>
            <a:ext cx="1840132" cy="126391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389F7BA-0000-EA4A-94D7-48A6AF3E67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43377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-2174977" y="4581128"/>
            <a:ext cx="5285042" cy="73745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r"/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Source Sans Pro Light"/>
                <a:cs typeface="Arial"/>
              </a:rPr>
              <a:t>Ansprechpartner*in</a:t>
            </a:r>
            <a:br>
              <a:rPr lang="de-DE" sz="2000">
                <a:latin typeface="Source Sans Pro Light" panose="020B0403030403020204" pitchFamily="34" charset="77"/>
              </a:rPr>
            </a:b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Source Sans Pro Light"/>
                <a:cs typeface="Arial"/>
              </a:rPr>
              <a:t>der ISA-Servicestelle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387523" y="4564954"/>
            <a:ext cx="2521197" cy="1012507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spcBef>
                <a:spcPct val="50000"/>
              </a:spcBef>
              <a:buNone/>
            </a:pPr>
            <a:r>
              <a:rPr lang="de-DE" sz="1800" dirty="0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Julia </a:t>
            </a:r>
            <a:r>
              <a:rPr lang="de-DE" sz="1800" dirty="0" err="1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Kilp</a:t>
            </a:r>
            <a:endParaRPr lang="de-DE" dirty="0" err="1"/>
          </a:p>
          <a:p>
            <a:pPr marL="0" indent="0">
              <a:spcBef>
                <a:spcPct val="50000"/>
              </a:spcBef>
              <a:buNone/>
            </a:pPr>
            <a:r>
              <a:rPr lang="de-DE" sz="1800" dirty="0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Tel.  </a:t>
            </a:r>
            <a:r>
              <a:rPr lang="de-DE" sz="1500" dirty="0">
                <a:solidFill>
                  <a:srgbClr val="EC6707"/>
                </a:solidFill>
                <a:latin typeface="Lato"/>
                <a:ea typeface="Lato"/>
                <a:cs typeface="Lato"/>
                <a:hlinkClick r:id="rId4"/>
              </a:rPr>
              <a:t>0176/44 22 94 60</a:t>
            </a:r>
            <a:endParaRPr lang="de-DE" dirty="0">
              <a:solidFill>
                <a:schemeClr val="tx1"/>
              </a:solidFill>
              <a:latin typeface="Source Sans Pro Light"/>
              <a:ea typeface="Source Sans Pro Light"/>
              <a:cs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2771ED7-417F-074F-898A-8AED8B009BF0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4503D7C-725A-5B44-8649-D991310F00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78FAD6-1AEC-2745-8A0A-033F9D00328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92468D0B-1EB4-6448-8919-C40C18F266F5}"/>
              </a:ext>
            </a:extLst>
          </p:cNvPr>
          <p:cNvCxnSpPr/>
          <p:nvPr/>
        </p:nvCxnSpPr>
        <p:spPr bwMode="auto">
          <a:xfrm>
            <a:off x="3275856" y="4509120"/>
            <a:ext cx="0" cy="2082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7F53AF6-544B-4409-A754-E5884400EA5C}"/>
              </a:ext>
            </a:extLst>
          </p:cNvPr>
          <p:cNvSpPr txBox="1">
            <a:spLocks/>
          </p:cNvSpPr>
          <p:nvPr/>
        </p:nvSpPr>
        <p:spPr>
          <a:xfrm>
            <a:off x="5912187" y="4561000"/>
            <a:ext cx="2521197" cy="108259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2646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626464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626464"/>
                </a:solidFill>
                <a:latin typeface="Arial" pitchFamily="34" charset="0"/>
                <a:cs typeface="Arial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626464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2646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2646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2646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2646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26464"/>
                </a:solidFill>
                <a:latin typeface="+mn-lt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de-DE" sz="1800" kern="0" dirty="0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Betül </a:t>
            </a:r>
            <a:r>
              <a:rPr lang="de-DE" sz="1800" kern="0" dirty="0" err="1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Calgan</a:t>
            </a:r>
            <a:endParaRPr lang="de-DE" dirty="0" err="1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de-DE" sz="1800" kern="0" dirty="0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Tel.  </a:t>
            </a:r>
            <a:r>
              <a:rPr lang="de-DE" sz="1500" kern="0" dirty="0">
                <a:solidFill>
                  <a:srgbClr val="EC6707"/>
                </a:solidFill>
                <a:latin typeface="Lato"/>
                <a:ea typeface="Lato"/>
                <a:cs typeface="Lato"/>
                <a:hlinkClick r:id="rId7"/>
              </a:rPr>
              <a:t>0179/439 76 00</a:t>
            </a:r>
          </a:p>
          <a:p>
            <a:pPr marL="0" indent="0">
              <a:buFontTx/>
              <a:buNone/>
            </a:pPr>
            <a:endParaRPr lang="de-DE" sz="1800" kern="0">
              <a:latin typeface="Source Sans Pro Light" panose="020B0403030403020204" pitchFamily="34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6B129A0-410C-41A6-9322-982A3A42ACF9}"/>
              </a:ext>
            </a:extLst>
          </p:cNvPr>
          <p:cNvSpPr txBox="1"/>
          <p:nvPr/>
        </p:nvSpPr>
        <p:spPr>
          <a:xfrm>
            <a:off x="3386408" y="5521445"/>
            <a:ext cx="434447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Source Sans Pro Light"/>
                <a:hlinkClick r:id="rId8"/>
              </a:rPr>
              <a:t>familienzentrum@isa-muenster.de</a:t>
            </a:r>
            <a:endParaRPr lang="de-DE"/>
          </a:p>
          <a:p>
            <a:endParaRPr lang="de-DE">
              <a:latin typeface="Source Sans Pro Light"/>
              <a:ea typeface="Source Sans Pro Light"/>
            </a:endParaRPr>
          </a:p>
          <a:p>
            <a:pPr algn="l"/>
            <a:r>
              <a:rPr lang="de-DE" err="1">
                <a:latin typeface="Source Sans Pro Light"/>
              </a:rPr>
              <a:t>www.isa-muenster.de</a:t>
            </a:r>
            <a:r>
              <a:rPr lang="de-DE">
                <a:latin typeface="Source Sans Pro Light"/>
                <a:ea typeface="Source Sans Pro Light"/>
                <a:cs typeface="Source Sans Pro Light"/>
              </a:rPr>
              <a:t>​</a:t>
            </a:r>
            <a:endParaRPr lang="de-DE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82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6BE56-FD8D-3943-A4FA-1BBA9B30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8"/>
            <a:ext cx="9144000" cy="37351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0610" y="4153457"/>
            <a:ext cx="2299142" cy="73745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77"/>
              </a:rPr>
              <a:t>Informationen </a:t>
            </a:r>
            <a:b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77"/>
              </a:rPr>
            </a:b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77"/>
              </a:rPr>
              <a:t>im Internet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059B85-6583-4442-8CCA-4B550DB6155A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3D0978-6D42-384B-B536-324D6B9A4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A2BCB0-879C-B048-A971-C866D07C50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7EBF9750-63AF-7B42-9CF6-244CC983E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748397"/>
              </p:ext>
            </p:extLst>
          </p:nvPr>
        </p:nvGraphicFramePr>
        <p:xfrm>
          <a:off x="2555776" y="4470444"/>
          <a:ext cx="7140118" cy="198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343560908"/>
                    </a:ext>
                  </a:extLst>
                </a:gridCol>
                <a:gridCol w="4619838">
                  <a:extLst>
                    <a:ext uri="{9D8B030D-6E8A-4147-A177-3AD203B41FA5}">
                      <a16:colId xmlns:a16="http://schemas.microsoft.com/office/drawing/2014/main" val="796314982"/>
                    </a:ext>
                  </a:extLst>
                </a:gridCol>
              </a:tblGrid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/>
                        </a:rPr>
                        <a:t>ISA-Servicestelle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/>
                        </a:rPr>
                        <a:t>www.familienzentrum.nrw.de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64849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/>
                        </a:rPr>
                        <a:t>PädQUIS</a:t>
                      </a: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/>
                        </a:rPr>
                        <a:t> Stiftung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/>
                        </a:rPr>
                        <a:t>www.paedquis-familienzentrum.de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251646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/>
                        </a:rPr>
                        <a:t>LVR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/>
                        </a:rPr>
                        <a:t>www.lvr.de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638601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/>
                        </a:rPr>
                        <a:t>LWL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/>
                        </a:rPr>
                        <a:t>www.lwl-landesjugendamt.de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114627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F6FB29B-5999-F44E-8391-7A8DB69FABBF}"/>
              </a:ext>
            </a:extLst>
          </p:cNvPr>
          <p:cNvCxnSpPr>
            <a:cxnSpLocks/>
          </p:cNvCxnSpPr>
          <p:nvPr/>
        </p:nvCxnSpPr>
        <p:spPr bwMode="auto">
          <a:xfrm>
            <a:off x="2483768" y="4155128"/>
            <a:ext cx="0" cy="2514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3771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9F0C2B0-382B-CA46-B37B-A39A20C1A5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5396" y="-13816"/>
            <a:ext cx="9279396" cy="689767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EB07383-E25D-4D42-82B2-DE971FDA21C9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7650DC-1B1D-3B4B-B29F-FF08D92A56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F6A7548-41C4-0944-9573-B40D4C2E11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7ABC2CD-3727-BC49-AC68-2B2C7FE2FCB1}"/>
              </a:ext>
            </a:extLst>
          </p:cNvPr>
          <p:cNvSpPr/>
          <p:nvPr/>
        </p:nvSpPr>
        <p:spPr bwMode="auto">
          <a:xfrm>
            <a:off x="-135396" y="4365104"/>
            <a:ext cx="9279396" cy="223224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-135396" y="4257945"/>
            <a:ext cx="9279396" cy="201892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 algn="ctr">
              <a:buNone/>
            </a:pPr>
            <a:endParaRPr lang="de-DE" sz="4000" dirty="0">
              <a:solidFill>
                <a:schemeClr val="accent2">
                  <a:lumMod val="75000"/>
                </a:schemeClr>
              </a:solidFill>
              <a:latin typeface="Source Sans Pro Light" panose="020B0403030403020204" pitchFamily="34" charset="77"/>
            </a:endParaRPr>
          </a:p>
          <a:p>
            <a:pPr marL="0" indent="0" algn="ctr">
              <a:buNone/>
            </a:pPr>
            <a:r>
              <a:rPr lang="de-DE" sz="3000" dirty="0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Das Team der Servicestelle wünscht Ihnen </a:t>
            </a:r>
            <a:r>
              <a:rPr lang="de-DE" sz="3000" b="1" dirty="0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VIEL ERFOLG</a:t>
            </a:r>
          </a:p>
          <a:p>
            <a:pPr marL="0" indent="0" algn="ctr">
              <a:buNone/>
            </a:pPr>
            <a:r>
              <a:rPr lang="de-DE" sz="3000" dirty="0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bei </a:t>
            </a:r>
            <a:r>
              <a:rPr lang="de-DE" sz="3000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der Zertifizierung </a:t>
            </a:r>
            <a:r>
              <a:rPr lang="de-DE" sz="3000" dirty="0">
                <a:solidFill>
                  <a:schemeClr val="tx1"/>
                </a:solidFill>
                <a:latin typeface="Source Sans Pro Light"/>
                <a:ea typeface="Source Sans Pro Light"/>
                <a:cs typeface="Arial"/>
              </a:rPr>
              <a:t>Ihrer Einrichtung!</a:t>
            </a:r>
            <a:endParaRPr lang="de-DE" sz="3000" b="1" dirty="0">
              <a:solidFill>
                <a:schemeClr val="tx1"/>
              </a:solidFill>
              <a:latin typeface="Source Sans Pro Light"/>
              <a:ea typeface="Source Sans Pro Light"/>
              <a:cs typeface="Arial"/>
            </a:endParaRPr>
          </a:p>
          <a:p>
            <a:pPr marL="0" indent="0" algn="ctr">
              <a:buNone/>
            </a:pPr>
            <a:endParaRPr lang="de-DE" sz="3200" b="1" dirty="0">
              <a:solidFill>
                <a:schemeClr val="tx1"/>
              </a:solidFill>
              <a:latin typeface="Source Sans Pro Light" panose="020B04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88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F6CA33-D8F5-9C4C-9DD4-0FE916F196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4015"/>
            <a:ext cx="9144000" cy="472514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E4B8D4A-027F-1C4C-B891-ED67C6C4671F}"/>
              </a:ext>
            </a:extLst>
          </p:cNvPr>
          <p:cNvSpPr/>
          <p:nvPr/>
        </p:nvSpPr>
        <p:spPr bwMode="auto">
          <a:xfrm>
            <a:off x="0" y="-144015"/>
            <a:ext cx="9144000" cy="4725143"/>
          </a:xfrm>
          <a:prstGeom prst="rect">
            <a:avLst/>
          </a:prstGeom>
          <a:solidFill>
            <a:schemeClr val="tx1">
              <a:lumMod val="85000"/>
              <a:lumOff val="15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FC74872-C0F0-974A-83CD-35B34F25DE02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13701A-9241-444E-9566-7AE50AA957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D636CD7-CDCC-0B42-9C4F-7372DB38FA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FCB200A-5990-3F44-B2D1-41C4F59EF5B0}"/>
              </a:ext>
            </a:extLst>
          </p:cNvPr>
          <p:cNvSpPr txBox="1"/>
          <p:nvPr/>
        </p:nvSpPr>
        <p:spPr>
          <a:xfrm>
            <a:off x="467544" y="5302369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>
                <a:latin typeface="Source Sans Pro Light" panose="020B0403030403020204" pitchFamily="34" charset="77"/>
              </a:rPr>
              <a:t>ISA-Servicestelle für Familienzentren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4BF0FA18-2EDD-E943-AED2-658BB4FE8E28}"/>
              </a:ext>
            </a:extLst>
          </p:cNvPr>
          <p:cNvCxnSpPr>
            <a:cxnSpLocks/>
          </p:cNvCxnSpPr>
          <p:nvPr/>
        </p:nvCxnSpPr>
        <p:spPr bwMode="auto">
          <a:xfrm>
            <a:off x="1691680" y="5733256"/>
            <a:ext cx="6048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0473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826636"/>
            <a:ext cx="5285042" cy="519336"/>
          </a:xfrm>
        </p:spPr>
        <p:txBody>
          <a:bodyPr/>
          <a:lstStyle/>
          <a:p>
            <a:pPr algn="l"/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Inhalt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29204" y="3501008"/>
            <a:ext cx="7527372" cy="3306213"/>
          </a:xfrm>
        </p:spPr>
        <p:txBody>
          <a:bodyPr/>
          <a:lstStyle/>
          <a:p>
            <a:pPr marL="541337" indent="-457200">
              <a:buFont typeface="+mj-lt"/>
              <a:buAutoNum type="arabicPeriod"/>
            </a:pPr>
            <a:endParaRPr lang="de-DE" sz="200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41337" indent="-457200">
              <a:buFont typeface="+mj-lt"/>
              <a:buAutoNum type="arabicPeriod"/>
            </a:pPr>
            <a:r>
              <a:rPr lang="de-DE" sz="2000">
                <a:solidFill>
                  <a:schemeClr val="tx1"/>
                </a:solidFill>
                <a:latin typeface="Source Sans Pro Light" panose="020B0403030403020204" pitchFamily="34" charset="77"/>
                <a:cs typeface="Arial" charset="0"/>
              </a:rPr>
              <a:t>Unterstützungsstruktur  im Landesprogramm</a:t>
            </a:r>
          </a:p>
          <a:p>
            <a:pPr marL="541337" indent="-457200">
              <a:buFont typeface="+mj-lt"/>
              <a:buAutoNum type="arabicPeriod"/>
            </a:pPr>
            <a:endParaRPr lang="de-DE" sz="2000">
              <a:solidFill>
                <a:schemeClr val="tx1"/>
              </a:solidFill>
              <a:latin typeface="Source Sans Pro Light" panose="020B0403030403020204" pitchFamily="34" charset="77"/>
              <a:cs typeface="Arial" charset="0"/>
            </a:endParaRPr>
          </a:p>
          <a:p>
            <a:pPr marL="541337" indent="-457200">
              <a:buFont typeface="+mj-lt"/>
              <a:buAutoNum type="arabicPeriod"/>
            </a:pPr>
            <a:r>
              <a:rPr lang="de-DE" sz="2000">
                <a:solidFill>
                  <a:schemeClr val="tx1"/>
                </a:solidFill>
                <a:latin typeface="Source Sans Pro Light" panose="020B0403030403020204" pitchFamily="34" charset="77"/>
                <a:cs typeface="Arial" charset="0"/>
              </a:rPr>
              <a:t>Leistungen der Servicestelle</a:t>
            </a:r>
          </a:p>
          <a:p>
            <a:pPr marL="541337" indent="-457200">
              <a:buFont typeface="+mj-lt"/>
              <a:buAutoNum type="arabicPeriod"/>
            </a:pPr>
            <a:endParaRPr lang="de-DE" sz="2000">
              <a:solidFill>
                <a:schemeClr val="tx1"/>
              </a:solidFill>
              <a:latin typeface="Source Sans Pro Light" panose="020B0403030403020204" pitchFamily="34" charset="77"/>
              <a:cs typeface="Arial" charset="0"/>
            </a:endParaRPr>
          </a:p>
          <a:p>
            <a:pPr marL="541337" indent="-457200">
              <a:buFont typeface="+mj-lt"/>
              <a:buAutoNum type="arabicPeriod"/>
            </a:pPr>
            <a:r>
              <a:rPr lang="de-DE" sz="2000">
                <a:solidFill>
                  <a:schemeClr val="tx1"/>
                </a:solidFill>
                <a:latin typeface="Source Sans Pro Light" panose="020B0403030403020204" pitchFamily="34" charset="77"/>
                <a:cs typeface="Arial" charset="0"/>
              </a:rPr>
              <a:t>Programmbegleitende Internetseite</a:t>
            </a:r>
          </a:p>
          <a:p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A2CFBE6-AD70-1743-8D0A-EC1F617EDD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356992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2E38E7D1-BEA9-0B42-809F-44FFC77D0144}"/>
              </a:ext>
            </a:extLst>
          </p:cNvPr>
          <p:cNvSpPr/>
          <p:nvPr/>
        </p:nvSpPr>
        <p:spPr bwMode="auto">
          <a:xfrm>
            <a:off x="12324967" y="908720"/>
            <a:ext cx="4752528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8595BED-524F-934F-AB6F-1330220A6682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6B817C7-080D-0641-BC8C-32CFC83562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729A796-169E-A648-B0B9-754D98417A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E202A76C-6FB7-AC46-9E34-8D6974703A9E}"/>
              </a:ext>
            </a:extLst>
          </p:cNvPr>
          <p:cNvCxnSpPr/>
          <p:nvPr/>
        </p:nvCxnSpPr>
        <p:spPr bwMode="auto">
          <a:xfrm>
            <a:off x="2277518" y="3760676"/>
            <a:ext cx="0" cy="2082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5208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95A66738-1297-C646-9939-A77379BD03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80512" cy="685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5FE66541-24A5-4D46-952C-79B37CF6D452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1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B59348-B021-224D-944E-6727FB807B7E}"/>
              </a:ext>
            </a:extLst>
          </p:cNvPr>
          <p:cNvSpPr>
            <a:spLocks noChangeAspect="1"/>
          </p:cNvSpPr>
          <p:nvPr/>
        </p:nvSpPr>
        <p:spPr bwMode="auto">
          <a:xfrm>
            <a:off x="3347864" y="1256529"/>
            <a:ext cx="5292000" cy="5292000"/>
          </a:xfrm>
          <a:prstGeom prst="ellipse">
            <a:avLst/>
          </a:prstGeom>
          <a:solidFill>
            <a:schemeClr val="bg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19E07FC0-4E80-994E-B971-649A86BD62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1917186"/>
              </p:ext>
            </p:extLst>
          </p:nvPr>
        </p:nvGraphicFramePr>
        <p:xfrm>
          <a:off x="152161" y="969758"/>
          <a:ext cx="9234767" cy="5942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F4EBF983-EA89-B447-B8E0-721F38590F5A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D48096F-A3DB-C841-BA78-4E2A3EDCAF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08C3D3D-C596-B94C-9AA2-875249951F1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6BE56-FD8D-3943-A4FA-1BBA9B30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8"/>
            <a:ext cx="9144000" cy="37351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0610" y="4153457"/>
            <a:ext cx="2299142" cy="73745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Informationen </a:t>
            </a:r>
            <a:b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</a:br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im Internet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059B85-6583-4442-8CCA-4B550DB6155A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3D0978-6D42-384B-B536-324D6B9A4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A2BCB0-879C-B048-A971-C866D07C50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7EBF9750-63AF-7B42-9CF6-244CC983E7E9}"/>
              </a:ext>
            </a:extLst>
          </p:cNvPr>
          <p:cNvGraphicFramePr>
            <a:graphicFrameLocks noGrp="1"/>
          </p:cNvGraphicFramePr>
          <p:nvPr/>
        </p:nvGraphicFramePr>
        <p:xfrm>
          <a:off x="2555776" y="4221088"/>
          <a:ext cx="7140118" cy="198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343560908"/>
                    </a:ext>
                  </a:extLst>
                </a:gridCol>
                <a:gridCol w="4619838">
                  <a:extLst>
                    <a:ext uri="{9D8B030D-6E8A-4147-A177-3AD203B41FA5}">
                      <a16:colId xmlns:a16="http://schemas.microsoft.com/office/drawing/2014/main" val="796314982"/>
                    </a:ext>
                  </a:extLst>
                </a:gridCol>
              </a:tblGrid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ISA-Servicestelle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www.familienzentrum.nrw.de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64849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PädQUIS</a:t>
                      </a: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 FZ GmbH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www.paedquis-familienzentrum.de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251646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LVR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www.lvr.de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638601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LWL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www.lwl.org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114627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F6FB29B-5999-F44E-8391-7A8DB69FABBF}"/>
              </a:ext>
            </a:extLst>
          </p:cNvPr>
          <p:cNvCxnSpPr/>
          <p:nvPr/>
        </p:nvCxnSpPr>
        <p:spPr bwMode="auto">
          <a:xfrm>
            <a:off x="2483768" y="4155128"/>
            <a:ext cx="0" cy="2082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94B7A0D8-7DB9-9345-B35C-01AAD06B28D3}"/>
              </a:ext>
            </a:extLst>
          </p:cNvPr>
          <p:cNvSpPr/>
          <p:nvPr/>
        </p:nvSpPr>
        <p:spPr bwMode="auto">
          <a:xfrm>
            <a:off x="0" y="-708"/>
            <a:ext cx="9144000" cy="6858708"/>
          </a:xfrm>
          <a:prstGeom prst="rect">
            <a:avLst/>
          </a:prstGeom>
          <a:solidFill>
            <a:schemeClr val="tx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Ellipse 8">
            <a:extLst>
              <a:ext uri="{FF2B5EF4-FFF2-40B4-BE49-F238E27FC236}">
                <a16:creationId xmlns:a16="http://schemas.microsoft.com/office/drawing/2014/main" id="{7532A5F0-F6EE-9042-BA4B-4E84BBA8A630}"/>
              </a:ext>
            </a:extLst>
          </p:cNvPr>
          <p:cNvSpPr/>
          <p:nvPr/>
        </p:nvSpPr>
        <p:spPr bwMode="auto">
          <a:xfrm>
            <a:off x="1043608" y="2996952"/>
            <a:ext cx="1236013" cy="40178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03A98A99-4F85-3C4A-A1AB-39E80A96A5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0"/>
          <a:stretch/>
        </p:blipFill>
        <p:spPr>
          <a:xfrm>
            <a:off x="610444" y="536024"/>
            <a:ext cx="8109984" cy="6222263"/>
          </a:xfrm>
          <a:prstGeom prst="rect">
            <a:avLst/>
          </a:prstGeom>
        </p:spPr>
      </p:pic>
      <p:sp>
        <p:nvSpPr>
          <p:cNvPr id="17" name="Ellipse 8">
            <a:extLst>
              <a:ext uri="{FF2B5EF4-FFF2-40B4-BE49-F238E27FC236}">
                <a16:creationId xmlns:a16="http://schemas.microsoft.com/office/drawing/2014/main" id="{E4C23A5B-F418-7645-8379-AC9067A77B3A}"/>
              </a:ext>
            </a:extLst>
          </p:cNvPr>
          <p:cNvSpPr/>
          <p:nvPr/>
        </p:nvSpPr>
        <p:spPr bwMode="auto">
          <a:xfrm>
            <a:off x="1184789" y="3787335"/>
            <a:ext cx="1719651" cy="43484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4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6BE56-FD8D-3943-A4FA-1BBA9B30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8"/>
            <a:ext cx="9144000" cy="37351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0610" y="4153457"/>
            <a:ext cx="2299142" cy="73745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Informationen </a:t>
            </a:r>
            <a:b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</a:br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im Internet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059B85-6583-4442-8CCA-4B550DB6155A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3D0978-6D42-384B-B536-324D6B9A4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A2BCB0-879C-B048-A971-C866D07C50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7EBF9750-63AF-7B42-9CF6-244CC983E7E9}"/>
              </a:ext>
            </a:extLst>
          </p:cNvPr>
          <p:cNvGraphicFramePr>
            <a:graphicFrameLocks noGrp="1"/>
          </p:cNvGraphicFramePr>
          <p:nvPr/>
        </p:nvGraphicFramePr>
        <p:xfrm>
          <a:off x="2555776" y="4221088"/>
          <a:ext cx="7140118" cy="198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343560908"/>
                    </a:ext>
                  </a:extLst>
                </a:gridCol>
                <a:gridCol w="4619838">
                  <a:extLst>
                    <a:ext uri="{9D8B030D-6E8A-4147-A177-3AD203B41FA5}">
                      <a16:colId xmlns:a16="http://schemas.microsoft.com/office/drawing/2014/main" val="796314982"/>
                    </a:ext>
                  </a:extLst>
                </a:gridCol>
              </a:tblGrid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ISA-Servicestelle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www.familienzentrum.nrw.de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64849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PädQUIS</a:t>
                      </a: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 FZ GmbH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www.paedquis-familienzentrum.de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251646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LVR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www.lvr.de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638601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LWL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www.lwl.org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114627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F6FB29B-5999-F44E-8391-7A8DB69FABBF}"/>
              </a:ext>
            </a:extLst>
          </p:cNvPr>
          <p:cNvCxnSpPr/>
          <p:nvPr/>
        </p:nvCxnSpPr>
        <p:spPr bwMode="auto">
          <a:xfrm>
            <a:off x="2483768" y="4155128"/>
            <a:ext cx="0" cy="2082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94B7A0D8-7DB9-9345-B35C-01AAD06B28D3}"/>
              </a:ext>
            </a:extLst>
          </p:cNvPr>
          <p:cNvSpPr/>
          <p:nvPr/>
        </p:nvSpPr>
        <p:spPr bwMode="auto">
          <a:xfrm>
            <a:off x="0" y="-708"/>
            <a:ext cx="9144000" cy="6858708"/>
          </a:xfrm>
          <a:prstGeom prst="rect">
            <a:avLst/>
          </a:prstGeom>
          <a:solidFill>
            <a:schemeClr val="tx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Ellipse 8">
            <a:extLst>
              <a:ext uri="{FF2B5EF4-FFF2-40B4-BE49-F238E27FC236}">
                <a16:creationId xmlns:a16="http://schemas.microsoft.com/office/drawing/2014/main" id="{630E789E-C72E-6C47-9CB1-A0076C292291}"/>
              </a:ext>
            </a:extLst>
          </p:cNvPr>
          <p:cNvSpPr/>
          <p:nvPr/>
        </p:nvSpPr>
        <p:spPr bwMode="auto">
          <a:xfrm>
            <a:off x="827584" y="4653136"/>
            <a:ext cx="1236013" cy="40178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pic>
        <p:nvPicPr>
          <p:cNvPr id="5" name="Grafik 9" descr="Ein Bild, das Text enthält.&#10;&#10;Beschreibung automatisch generiert.">
            <a:extLst>
              <a:ext uri="{FF2B5EF4-FFF2-40B4-BE49-F238E27FC236}">
                <a16:creationId xmlns:a16="http://schemas.microsoft.com/office/drawing/2014/main" id="{2308B091-7A4D-4ADE-0C0D-167A35CBB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413" y="128011"/>
            <a:ext cx="8643937" cy="604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F4BA3A1-022B-4046-9719-860CE2CE4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1328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5496" y="2314279"/>
            <a:ext cx="3162686" cy="328505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77"/>
              </a:rPr>
              <a:t>Leistungen der </a:t>
            </a:r>
            <a:b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77"/>
              </a:rPr>
            </a:b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77"/>
              </a:rPr>
              <a:t>ISA Servicestelle</a:t>
            </a:r>
            <a:b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77"/>
              </a:rPr>
            </a:b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77"/>
              </a:rPr>
              <a:t>für Familienzentren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419872" y="2348880"/>
            <a:ext cx="5904653" cy="468322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1800">
                <a:solidFill>
                  <a:schemeClr val="tx1"/>
                </a:solidFill>
                <a:latin typeface="Source Sans Pro Light" panose="020B0403030403020204" pitchFamily="34" charset="77"/>
              </a:rPr>
              <a:t>Informationstransfer durch regionale und landesweite Fachveranstaltungen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1800">
                <a:solidFill>
                  <a:schemeClr val="tx1"/>
                </a:solidFill>
                <a:latin typeface="Source Sans Pro Light" panose="020B0403030403020204" pitchFamily="34" charset="77"/>
              </a:rPr>
              <a:t>Unterstützung der Familienzentren durch telefonische und E-Mail-Beratung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1800">
                <a:solidFill>
                  <a:schemeClr val="tx1"/>
                </a:solidFill>
                <a:latin typeface="Source Sans Pro Light" panose="020B0403030403020204" pitchFamily="34" charset="77"/>
              </a:rPr>
              <a:t>Bereitstellung von Informationsmaterialien (z.B. Flyer)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1800">
                <a:solidFill>
                  <a:schemeClr val="tx1"/>
                </a:solidFill>
                <a:latin typeface="Source Sans Pro Light" panose="020B0403030403020204" pitchFamily="34" charset="77"/>
              </a:rPr>
              <a:t>Bereitstellung und Pflege einer trägerübergreifenden Fortbildungsplattform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1800">
                <a:solidFill>
                  <a:schemeClr val="tx1"/>
                </a:solidFill>
                <a:latin typeface="Source Sans Pro Light" panose="020B0403030403020204" pitchFamily="34" charset="77"/>
              </a:rPr>
              <a:t>Pflege und Weiterentwicklung der Internetseite als </a:t>
            </a:r>
            <a:br>
              <a:rPr lang="de-DE" sz="1800">
                <a:solidFill>
                  <a:schemeClr val="tx1"/>
                </a:solidFill>
                <a:latin typeface="Source Sans Pro Light" panose="020B0403030403020204" pitchFamily="34" charset="77"/>
              </a:rPr>
            </a:br>
            <a:r>
              <a:rPr lang="de-DE" sz="1800">
                <a:solidFill>
                  <a:schemeClr val="tx1"/>
                </a:solidFill>
                <a:latin typeface="Source Sans Pro Light" panose="020B0403030403020204" pitchFamily="34" charset="77"/>
              </a:rPr>
              <a:t>Informations- und Kommunikationsplattform für die Familienzentren und Eltern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1800">
                <a:solidFill>
                  <a:schemeClr val="tx1"/>
                </a:solidFill>
                <a:latin typeface="Source Sans Pro Light" panose="020B0403030403020204" pitchFamily="34" charset="77"/>
              </a:rPr>
              <a:t>Bei Bedarf Vermittlung von Coaches und </a:t>
            </a:r>
            <a:r>
              <a:rPr lang="de-DE" sz="1800" err="1">
                <a:solidFill>
                  <a:schemeClr val="tx1"/>
                </a:solidFill>
                <a:latin typeface="Source Sans Pro Light" panose="020B0403030403020204" pitchFamily="34" charset="77"/>
              </a:rPr>
              <a:t>Fortbildungsreferent:innen</a:t>
            </a:r>
            <a:r>
              <a:rPr lang="de-DE" sz="1800">
                <a:solidFill>
                  <a:schemeClr val="tx1"/>
                </a:solidFill>
                <a:latin typeface="Source Sans Pro Light" panose="020B0403030403020204" pitchFamily="34" charset="77"/>
              </a:rPr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ABBF249-1FFA-4E4A-AAD8-305F059C127F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EDBF9C-28FB-2A44-ACC3-C307BE6C6E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5CA28C6-C55A-374E-A171-0D4D6A9D0C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205090F-7326-7D48-AC2B-43D3BB4269B7}"/>
              </a:ext>
            </a:extLst>
          </p:cNvPr>
          <p:cNvCxnSpPr>
            <a:cxnSpLocks/>
          </p:cNvCxnSpPr>
          <p:nvPr/>
        </p:nvCxnSpPr>
        <p:spPr bwMode="auto">
          <a:xfrm>
            <a:off x="3275856" y="2348880"/>
            <a:ext cx="0" cy="41044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87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6BE56-FD8D-3943-A4FA-1BBA9B30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8"/>
            <a:ext cx="9144000" cy="37351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0610" y="4153457"/>
            <a:ext cx="2299142" cy="73745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Informationen </a:t>
            </a:r>
            <a:b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</a:br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im Internet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059B85-6583-4442-8CCA-4B550DB6155A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3D0978-6D42-384B-B536-324D6B9A4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A2BCB0-879C-B048-A971-C866D07C50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7EBF9750-63AF-7B42-9CF6-244CC983E7E9}"/>
              </a:ext>
            </a:extLst>
          </p:cNvPr>
          <p:cNvGraphicFramePr>
            <a:graphicFrameLocks noGrp="1"/>
          </p:cNvGraphicFramePr>
          <p:nvPr/>
        </p:nvGraphicFramePr>
        <p:xfrm>
          <a:off x="2555776" y="4221088"/>
          <a:ext cx="7140118" cy="198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343560908"/>
                    </a:ext>
                  </a:extLst>
                </a:gridCol>
                <a:gridCol w="4619838">
                  <a:extLst>
                    <a:ext uri="{9D8B030D-6E8A-4147-A177-3AD203B41FA5}">
                      <a16:colId xmlns:a16="http://schemas.microsoft.com/office/drawing/2014/main" val="796314982"/>
                    </a:ext>
                  </a:extLst>
                </a:gridCol>
              </a:tblGrid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ISA-Servicestelle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www.familienzentrum.nrw.de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64849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PädQUIS</a:t>
                      </a: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 FZ GmbH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www.paedquis-familienzentrum.de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251646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LVR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www.lvr.de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638601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LWL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www.lwl.org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114627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F6FB29B-5999-F44E-8391-7A8DB69FABBF}"/>
              </a:ext>
            </a:extLst>
          </p:cNvPr>
          <p:cNvCxnSpPr/>
          <p:nvPr/>
        </p:nvCxnSpPr>
        <p:spPr bwMode="auto">
          <a:xfrm>
            <a:off x="2483768" y="4155128"/>
            <a:ext cx="0" cy="2082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94B7A0D8-7DB9-9345-B35C-01AAD06B28D3}"/>
              </a:ext>
            </a:extLst>
          </p:cNvPr>
          <p:cNvSpPr/>
          <p:nvPr/>
        </p:nvSpPr>
        <p:spPr bwMode="auto">
          <a:xfrm>
            <a:off x="0" y="8738"/>
            <a:ext cx="9144000" cy="6849262"/>
          </a:xfrm>
          <a:prstGeom prst="rect">
            <a:avLst/>
          </a:prstGeom>
          <a:solidFill>
            <a:schemeClr val="tx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Ellipse 8">
            <a:extLst>
              <a:ext uri="{FF2B5EF4-FFF2-40B4-BE49-F238E27FC236}">
                <a16:creationId xmlns:a16="http://schemas.microsoft.com/office/drawing/2014/main" id="{53DAD9B0-E24D-5A4E-A304-56757BCC5C02}"/>
              </a:ext>
            </a:extLst>
          </p:cNvPr>
          <p:cNvSpPr/>
          <p:nvPr/>
        </p:nvSpPr>
        <p:spPr bwMode="auto">
          <a:xfrm>
            <a:off x="809538" y="4203113"/>
            <a:ext cx="1236013" cy="40178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8289814E-2169-907B-3B9C-C653701BF2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409" y="94595"/>
            <a:ext cx="8354289" cy="660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ED6BE56-FD8D-3943-A4FA-1BBA9B30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8"/>
            <a:ext cx="9144000" cy="37351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0610" y="4153457"/>
            <a:ext cx="2299142" cy="73745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Informationen </a:t>
            </a:r>
            <a:b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</a:br>
            <a:r>
              <a:rPr lang="de-DE">
                <a:solidFill>
                  <a:schemeClr val="tx1"/>
                </a:solidFill>
                <a:latin typeface="Source Sans Pro Light" panose="020B0403030403020204" pitchFamily="34" charset="77"/>
              </a:rPr>
              <a:t>im Internet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059B85-6583-4442-8CCA-4B550DB6155A}"/>
              </a:ext>
            </a:extLst>
          </p:cNvPr>
          <p:cNvSpPr/>
          <p:nvPr/>
        </p:nvSpPr>
        <p:spPr bwMode="auto">
          <a:xfrm>
            <a:off x="-540568" y="88335"/>
            <a:ext cx="9865096" cy="8923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3D0978-6D42-384B-B536-324D6B9A4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9713"/>
            <a:ext cx="2088231" cy="9004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A2BCB0-879C-B048-A971-C866D07C50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027"/>
            <a:ext cx="960001" cy="723693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7EBF9750-63AF-7B42-9CF6-244CC983E7E9}"/>
              </a:ext>
            </a:extLst>
          </p:cNvPr>
          <p:cNvGraphicFramePr>
            <a:graphicFrameLocks noGrp="1"/>
          </p:cNvGraphicFramePr>
          <p:nvPr/>
        </p:nvGraphicFramePr>
        <p:xfrm>
          <a:off x="2555776" y="4221088"/>
          <a:ext cx="7140118" cy="198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343560908"/>
                    </a:ext>
                  </a:extLst>
                </a:gridCol>
                <a:gridCol w="4619838">
                  <a:extLst>
                    <a:ext uri="{9D8B030D-6E8A-4147-A177-3AD203B41FA5}">
                      <a16:colId xmlns:a16="http://schemas.microsoft.com/office/drawing/2014/main" val="796314982"/>
                    </a:ext>
                  </a:extLst>
                </a:gridCol>
              </a:tblGrid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ISA-Servicestelle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www.familienzentrum.nrw.de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64849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PädQUIS</a:t>
                      </a: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 FZ GmbH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www.paedquis-familienzentrum.de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251646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LVR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www.lvr.de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638601"/>
                  </a:ext>
                </a:extLst>
              </a:tr>
              <a:tr h="49572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LWL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err="1">
                          <a:solidFill>
                            <a:schemeClr val="tx1"/>
                          </a:solidFill>
                          <a:latin typeface="Source Sans Pro Light" panose="020B0403030403020204" pitchFamily="34" charset="77"/>
                        </a:rPr>
                        <a:t>www.lwl.org</a:t>
                      </a:r>
                      <a:endParaRPr lang="de-DE" sz="2000" b="0">
                        <a:solidFill>
                          <a:schemeClr val="tx1"/>
                        </a:solidFill>
                        <a:latin typeface="Source Sans Pro Light" panose="020B0403030403020204" pitchFamily="34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114627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F6FB29B-5999-F44E-8391-7A8DB69FABBF}"/>
              </a:ext>
            </a:extLst>
          </p:cNvPr>
          <p:cNvCxnSpPr/>
          <p:nvPr/>
        </p:nvCxnSpPr>
        <p:spPr bwMode="auto">
          <a:xfrm>
            <a:off x="2483768" y="4155128"/>
            <a:ext cx="0" cy="2082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94B7A0D8-7DB9-9345-B35C-01AAD06B28D3}"/>
              </a:ext>
            </a:extLst>
          </p:cNvPr>
          <p:cNvSpPr/>
          <p:nvPr/>
        </p:nvSpPr>
        <p:spPr bwMode="auto">
          <a:xfrm>
            <a:off x="0" y="-708"/>
            <a:ext cx="9144000" cy="6858708"/>
          </a:xfrm>
          <a:prstGeom prst="rect">
            <a:avLst/>
          </a:prstGeom>
          <a:solidFill>
            <a:schemeClr val="tx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Ellipse 8">
            <a:extLst>
              <a:ext uri="{FF2B5EF4-FFF2-40B4-BE49-F238E27FC236}">
                <a16:creationId xmlns:a16="http://schemas.microsoft.com/office/drawing/2014/main" id="{53DAD9B0-E24D-5A4E-A304-56757BCC5C02}"/>
              </a:ext>
            </a:extLst>
          </p:cNvPr>
          <p:cNvSpPr/>
          <p:nvPr/>
        </p:nvSpPr>
        <p:spPr bwMode="auto">
          <a:xfrm>
            <a:off x="809538" y="4203113"/>
            <a:ext cx="1236013" cy="40178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sp>
        <p:nvSpPr>
          <p:cNvPr id="16" name="Ellipse 3">
            <a:extLst>
              <a:ext uri="{FF2B5EF4-FFF2-40B4-BE49-F238E27FC236}">
                <a16:creationId xmlns:a16="http://schemas.microsoft.com/office/drawing/2014/main" id="{4BC7E537-0F17-7D45-BEEA-B84A7DE7812A}"/>
              </a:ext>
            </a:extLst>
          </p:cNvPr>
          <p:cNvSpPr/>
          <p:nvPr/>
        </p:nvSpPr>
        <p:spPr bwMode="auto">
          <a:xfrm>
            <a:off x="4674208" y="328793"/>
            <a:ext cx="1451627" cy="411476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sp>
        <p:nvSpPr>
          <p:cNvPr id="18" name="Ellipse 3">
            <a:extLst>
              <a:ext uri="{FF2B5EF4-FFF2-40B4-BE49-F238E27FC236}">
                <a16:creationId xmlns:a16="http://schemas.microsoft.com/office/drawing/2014/main" id="{70AB329D-0A75-6D43-81F9-6339A2DC5643}"/>
              </a:ext>
            </a:extLst>
          </p:cNvPr>
          <p:cNvSpPr/>
          <p:nvPr/>
        </p:nvSpPr>
        <p:spPr bwMode="auto">
          <a:xfrm>
            <a:off x="2332161" y="4221088"/>
            <a:ext cx="2342047" cy="1584176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Times" pitchFamily="18" charset="0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D3E8B51C-6FB9-22B9-C204-EBB91E340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16" y="90396"/>
            <a:ext cx="8307060" cy="667248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3A24D19-F245-4EB8-8572-B0B003E83038}"/>
              </a:ext>
            </a:extLst>
          </p:cNvPr>
          <p:cNvSpPr/>
          <p:nvPr/>
        </p:nvSpPr>
        <p:spPr bwMode="auto">
          <a:xfrm>
            <a:off x="2717931" y="271344"/>
            <a:ext cx="1093880" cy="4137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BFDCA4F-C1D9-C47D-B167-908E95B5AE6A}"/>
              </a:ext>
            </a:extLst>
          </p:cNvPr>
          <p:cNvSpPr/>
          <p:nvPr/>
        </p:nvSpPr>
        <p:spPr bwMode="auto">
          <a:xfrm>
            <a:off x="583072" y="1300988"/>
            <a:ext cx="1207234" cy="4137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ISA GmbH">
  <a:themeElements>
    <a:clrScheme name="ISA Gmb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A Gmb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A Gmb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SA GmbH">
  <a:themeElements>
    <a:clrScheme name="ISA Gmb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A Gmb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A Gmb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 Gmb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 Gmb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40Prä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B8E2"/>
      </a:accent5>
      <a:accent6>
        <a:srgbClr val="E78A00"/>
      </a:accent6>
      <a:hlink>
        <a:srgbClr val="FFFFFF"/>
      </a:hlink>
      <a:folHlink>
        <a:srgbClr val="000000"/>
      </a:folHlink>
    </a:clrScheme>
    <a:fontScheme name="StA40Prä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40Prä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E6762A1DE89468123B92CA1BF0309" ma:contentTypeVersion="17" ma:contentTypeDescription="Ein neues Dokument erstellen." ma:contentTypeScope="" ma:versionID="727ab4d5fe2492748ac0f419c06a4da7">
  <xsd:schema xmlns:xsd="http://www.w3.org/2001/XMLSchema" xmlns:xs="http://www.w3.org/2001/XMLSchema" xmlns:p="http://schemas.microsoft.com/office/2006/metadata/properties" xmlns:ns2="97718741-29b9-4f00-ba55-0748681b158a" xmlns:ns3="3e9b2b80-6e05-45ca-850b-6a71fd52a984" targetNamespace="http://schemas.microsoft.com/office/2006/metadata/properties" ma:root="true" ma:fieldsID="6dc6b364368c23bfeef277fb3d9362a0" ns2:_="" ns3:_="">
    <xsd:import namespace="97718741-29b9-4f00-ba55-0748681b158a"/>
    <xsd:import namespace="3e9b2b80-6e05-45ca-850b-6a71fd52a9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18741-29b9-4f00-ba55-0748681b15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115d8399-29cd-46c2-8b37-0b8e3b4b9f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b2b80-6e05-45ca-850b-6a71fd52a98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cdb6aeb-bf0f-422a-abee-1057740e6ad4}" ma:internalName="TaxCatchAll" ma:showField="CatchAllData" ma:web="3e9b2b80-6e05-45ca-850b-6a71fd52a9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9b2b80-6e05-45ca-850b-6a71fd52a984" xsi:nil="true"/>
    <lcf76f155ced4ddcb4097134ff3c332f xmlns="97718741-29b9-4f00-ba55-0748681b158a">
      <Terms xmlns="http://schemas.microsoft.com/office/infopath/2007/PartnerControls"/>
    </lcf76f155ced4ddcb4097134ff3c332f>
    <SharedWithUsers xmlns="3e9b2b80-6e05-45ca-850b-6a71fd52a984">
      <UserInfo>
        <DisplayName>Gerrit Bintz</DisplayName>
        <AccountId>50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B42DD52-4942-4205-AD91-0B4349149E41}">
  <ds:schemaRefs>
    <ds:schemaRef ds:uri="3e9b2b80-6e05-45ca-850b-6a71fd52a984"/>
    <ds:schemaRef ds:uri="97718741-29b9-4f00-ba55-0748681b15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263A2F7-1BB8-4659-993B-30B5555E6D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5F7CEE-F9E5-41DD-B0D9-6F804E840E90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e9b2b80-6e05-45ca-850b-6a71fd52a984"/>
    <ds:schemaRef ds:uri="97718741-29b9-4f00-ba55-0748681b158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636</Words>
  <Application>Microsoft Macintosh PowerPoint</Application>
  <PresentationFormat>Bildschirmpräsentation (4:3)</PresentationFormat>
  <Paragraphs>148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25" baseType="lpstr">
      <vt:lpstr>Lato</vt:lpstr>
      <vt:lpstr>Source Sans Pro Light</vt:lpstr>
      <vt:lpstr>Calibri</vt:lpstr>
      <vt:lpstr>Times</vt:lpstr>
      <vt:lpstr>Wingdings</vt:lpstr>
      <vt:lpstr>Verdana</vt:lpstr>
      <vt:lpstr>Arial</vt:lpstr>
      <vt:lpstr>2_ISA GmbH</vt:lpstr>
      <vt:lpstr>1_ISA GmbH</vt:lpstr>
      <vt:lpstr>StA40Präsentation</vt:lpstr>
      <vt:lpstr>PowerPoint-Präsentation</vt:lpstr>
      <vt:lpstr>PowerPoint-Präsentation</vt:lpstr>
      <vt:lpstr>Inhalt</vt:lpstr>
      <vt:lpstr>PowerPoint-Präsentation</vt:lpstr>
      <vt:lpstr>Informationen  im Internet</vt:lpstr>
      <vt:lpstr>Informationen  im Internet</vt:lpstr>
      <vt:lpstr>Leistungen der  ISA Servicestelle für Familienzentren</vt:lpstr>
      <vt:lpstr>Informationen  im Internet</vt:lpstr>
      <vt:lpstr>Informationen  im Internet</vt:lpstr>
      <vt:lpstr>Informationen  im Internet</vt:lpstr>
      <vt:lpstr>Informationen  im Internet</vt:lpstr>
      <vt:lpstr>PowerPoint-Präsentation</vt:lpstr>
      <vt:lpstr>Ansprechpartner*in der ISA-Servicestelle</vt:lpstr>
      <vt:lpstr>Informationen  im Internet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Informationsveranstaltung für Familienzentren auf dem  im Kindergartenjahr 2012/2013</dc:title>
  <dc:creator>Lena Deimel</dc:creator>
  <cp:lastModifiedBy>Julia Kilp</cp:lastModifiedBy>
  <cp:revision>14</cp:revision>
  <cp:lastPrinted>2025-01-21T20:04:57Z</cp:lastPrinted>
  <dcterms:created xsi:type="dcterms:W3CDTF">2012-09-17T12:14:00Z</dcterms:created>
  <dcterms:modified xsi:type="dcterms:W3CDTF">2025-01-21T22:39:03Z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0x0101000BAE6762A1DE89468123B92CA1BF0309</vt:lpwstr>
  </property>
  <property fmtid="{D5CDD505-2E9C-101B-9397-08002B2CF9AE}" pid="3" name="MediaServiceImageTags">
    <vt:lpwstr/>
  </property>
</Properties>
</file>