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1"/>
  </p:notesMasterIdLst>
  <p:handoutMasterIdLst>
    <p:handoutMasterId r:id="rId22"/>
  </p:handoutMasterIdLst>
  <p:sldIdLst>
    <p:sldId id="256" r:id="rId2"/>
    <p:sldId id="258" r:id="rId3"/>
    <p:sldId id="264" r:id="rId4"/>
    <p:sldId id="259" r:id="rId5"/>
    <p:sldId id="260" r:id="rId6"/>
    <p:sldId id="272" r:id="rId7"/>
    <p:sldId id="273" r:id="rId8"/>
    <p:sldId id="274" r:id="rId9"/>
    <p:sldId id="267" r:id="rId10"/>
    <p:sldId id="275" r:id="rId11"/>
    <p:sldId id="276" r:id="rId12"/>
    <p:sldId id="266" r:id="rId13"/>
    <p:sldId id="263" r:id="rId14"/>
    <p:sldId id="262" r:id="rId15"/>
    <p:sldId id="265" r:id="rId16"/>
    <p:sldId id="268" r:id="rId17"/>
    <p:sldId id="269" r:id="rId18"/>
    <p:sldId id="270" r:id="rId19"/>
    <p:sldId id="261" r:id="rId20"/>
  </p:sldIdLst>
  <p:sldSz cx="9144000" cy="5143500" type="screen16x9"/>
  <p:notesSz cx="6858000" cy="9144000"/>
  <p:embeddedFontLst>
    <p:embeddedFont>
      <p:font typeface="Calibri" panose="020F0502020204030204" pitchFamily="34" charset="0"/>
      <p:regular r:id="rId23"/>
      <p:bold r:id="rId24"/>
      <p:italic r:id="rId25"/>
      <p:boldItalic r:id="rId26"/>
    </p:embeddedFont>
  </p:embeddedFontLst>
  <p:defaultTextStyle>
    <a:defPPr>
      <a:defRPr lang="de-DE"/>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63"/>
    <a:srgbClr val="003064"/>
    <a:srgbClr val="404040"/>
    <a:srgbClr val="00A8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50"/>
  </p:normalViewPr>
  <p:slideViewPr>
    <p:cSldViewPr showGuides="1">
      <p:cViewPr varScale="1">
        <p:scale>
          <a:sx n="142" d="100"/>
          <a:sy n="142" d="100"/>
        </p:scale>
        <p:origin x="714" y="120"/>
      </p:cViewPr>
      <p:guideLst>
        <p:guide orient="horz" pos="1620"/>
        <p:guide pos="2880"/>
      </p:guideLst>
    </p:cSldViewPr>
  </p:slideViewPr>
  <p:notesTextViewPr>
    <p:cViewPr>
      <p:scale>
        <a:sx n="100" d="100"/>
        <a:sy n="100" d="100"/>
      </p:scale>
      <p:origin x="0" y="0"/>
    </p:cViewPr>
  </p:notesTextViewPr>
  <p:notesViewPr>
    <p:cSldViewPr>
      <p:cViewPr varScale="1">
        <p:scale>
          <a:sx n="83" d="100"/>
          <a:sy n="83" d="100"/>
        </p:scale>
        <p:origin x="385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0E8809CE-D003-4BC0-95F7-1FCACDAAA78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65882BAE-86BC-45F1-85C3-63DD05D9330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7627803-A80E-4FD8-AAE0-E4AB4BFDD7C4}" type="datetimeFigureOut">
              <a:rPr lang="de-DE" smtClean="0"/>
              <a:t>17.05.2024</a:t>
            </a:fld>
            <a:endParaRPr lang="de-DE"/>
          </a:p>
        </p:txBody>
      </p:sp>
      <p:sp>
        <p:nvSpPr>
          <p:cNvPr id="4" name="Fußzeilenplatzhalter 3">
            <a:extLst>
              <a:ext uri="{FF2B5EF4-FFF2-40B4-BE49-F238E27FC236}">
                <a16:creationId xmlns:a16="http://schemas.microsoft.com/office/drawing/2014/main" id="{E39A5185-4DD9-481C-A743-3E204583679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F551EA35-2B94-4F1A-856D-18F03A6039E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DF7160F-7C44-4275-8D8B-BB490230B3E2}" type="slidenum">
              <a:rPr lang="de-DE" smtClean="0"/>
              <a:t>‹Nr.›</a:t>
            </a:fld>
            <a:endParaRPr lang="de-DE"/>
          </a:p>
        </p:txBody>
      </p:sp>
    </p:spTree>
    <p:extLst>
      <p:ext uri="{BB962C8B-B14F-4D97-AF65-F5344CB8AC3E}">
        <p14:creationId xmlns:p14="http://schemas.microsoft.com/office/powerpoint/2010/main" val="28200326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8A3F56-B078-4C49-A7E6-A5D18C496FEA}" type="datetimeFigureOut">
              <a:rPr lang="de-DE" smtClean="0"/>
              <a:t>17.05.2024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F28E28-7076-4FBB-AEB1-F5D1AC2D3698}" type="slidenum">
              <a:rPr lang="de-DE" smtClean="0"/>
              <a:t>‹Nr.›</a:t>
            </a:fld>
            <a:endParaRPr lang="de-DE"/>
          </a:p>
        </p:txBody>
      </p:sp>
    </p:spTree>
    <p:extLst>
      <p:ext uri="{BB962C8B-B14F-4D97-AF65-F5344CB8AC3E}">
        <p14:creationId xmlns:p14="http://schemas.microsoft.com/office/powerpoint/2010/main" val="1901396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CFF28E28-7076-4FBB-AEB1-F5D1AC2D3698}" type="slidenum">
              <a:rPr lang="de-DE" smtClean="0"/>
              <a:t>1</a:t>
            </a:fld>
            <a:endParaRPr lang="de-DE"/>
          </a:p>
        </p:txBody>
      </p:sp>
    </p:spTree>
    <p:extLst>
      <p:ext uri="{BB962C8B-B14F-4D97-AF65-F5344CB8AC3E}">
        <p14:creationId xmlns:p14="http://schemas.microsoft.com/office/powerpoint/2010/main" val="3671947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000800" y="1785600"/>
            <a:ext cx="7956376" cy="1102519"/>
          </a:xfrm>
          <a:prstGeom prst="rect">
            <a:avLst/>
          </a:prstGeom>
        </p:spPr>
        <p:txBody>
          <a:bodyPr/>
          <a:lstStyle>
            <a:lvl1pPr algn="l">
              <a:defRPr sz="3200" b="1">
                <a:solidFill>
                  <a:srgbClr val="003063"/>
                </a:solidFill>
                <a:latin typeface="Arial" panose="020B0604020202020204" pitchFamily="34" charset="0"/>
                <a:cs typeface="Arial" panose="020B0604020202020204" pitchFamily="34" charset="0"/>
              </a:defRPr>
            </a:lvl1pPr>
          </a:lstStyle>
          <a:p>
            <a:r>
              <a:rPr lang="de-DE" dirty="0"/>
              <a:t>Titelmasterformat durch Klicken bearbeiten</a:t>
            </a:r>
          </a:p>
        </p:txBody>
      </p:sp>
      <p:sp>
        <p:nvSpPr>
          <p:cNvPr id="3" name="Untertitel 2"/>
          <p:cNvSpPr>
            <a:spLocks noGrp="1"/>
          </p:cNvSpPr>
          <p:nvPr>
            <p:ph type="subTitle" idx="1" hasCustomPrompt="1"/>
          </p:nvPr>
        </p:nvSpPr>
        <p:spPr>
          <a:xfrm>
            <a:off x="1000800" y="3651870"/>
            <a:ext cx="7956376" cy="577230"/>
          </a:xfrm>
          <a:prstGeom prst="rect">
            <a:avLst/>
          </a:prstGeom>
        </p:spPr>
        <p:txBody>
          <a:bodyPr/>
          <a:lstStyle>
            <a:lvl1pPr marL="0" indent="0" algn="l">
              <a:buNone/>
              <a:defRPr sz="2400" b="1">
                <a:solidFill>
                  <a:schemeClr val="tx1">
                    <a:lumMod val="85000"/>
                    <a:lumOff val="1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a:t>
            </a:r>
            <a:br>
              <a:rPr lang="de-DE" dirty="0"/>
            </a:br>
            <a:r>
              <a:rPr lang="de-DE" dirty="0"/>
              <a:t>Klicken bearbeiten, Datum, Ort</a:t>
            </a:r>
          </a:p>
        </p:txBody>
      </p:sp>
    </p:spTree>
    <p:extLst>
      <p:ext uri="{BB962C8B-B14F-4D97-AF65-F5344CB8AC3E}">
        <p14:creationId xmlns:p14="http://schemas.microsoft.com/office/powerpoint/2010/main" val="2201431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de der VA">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8820EAF6-C7E0-4EC8-B643-AC259D3963D5}"/>
              </a:ext>
            </a:extLst>
          </p:cNvPr>
          <p:cNvSpPr>
            <a:spLocks noGrp="1"/>
          </p:cNvSpPr>
          <p:nvPr>
            <p:ph type="body" sz="quarter" idx="10" hasCustomPrompt="1"/>
          </p:nvPr>
        </p:nvSpPr>
        <p:spPr>
          <a:xfrm>
            <a:off x="985837" y="2355726"/>
            <a:ext cx="8172450" cy="1080120"/>
          </a:xfrm>
          <a:prstGeom prst="rect">
            <a:avLst/>
          </a:prstGeom>
        </p:spPr>
        <p:txBody>
          <a:bodyPr/>
          <a:lstStyle>
            <a:lvl1pPr marL="0" indent="0">
              <a:buNone/>
              <a:defRPr sz="3600" b="1">
                <a:solidFill>
                  <a:srgbClr val="003063"/>
                </a:solidFill>
                <a:latin typeface="Arial" panose="020B0604020202020204" pitchFamily="34" charset="0"/>
                <a:cs typeface="Arial" panose="020B0604020202020204" pitchFamily="34" charset="0"/>
              </a:defRPr>
            </a:lvl1pPr>
            <a:lvl2pPr marL="457200" indent="0">
              <a:buNone/>
              <a:defRPr sz="3200">
                <a:solidFill>
                  <a:srgbClr val="00A8B4"/>
                </a:solidFill>
                <a:latin typeface="Arial" panose="020B0604020202020204" pitchFamily="34" charset="0"/>
                <a:cs typeface="Arial" panose="020B0604020202020204" pitchFamily="34" charset="0"/>
              </a:defRPr>
            </a:lvl2pPr>
            <a:lvl3pPr marL="914400" indent="0">
              <a:buNone/>
              <a:defRPr sz="3200">
                <a:solidFill>
                  <a:srgbClr val="00A8B4"/>
                </a:solidFill>
                <a:latin typeface="Arial" panose="020B0604020202020204" pitchFamily="34" charset="0"/>
                <a:cs typeface="Arial" panose="020B0604020202020204" pitchFamily="34" charset="0"/>
              </a:defRPr>
            </a:lvl3pPr>
            <a:lvl4pPr marL="1371600" indent="0">
              <a:buNone/>
              <a:defRPr sz="3200">
                <a:solidFill>
                  <a:srgbClr val="00A8B4"/>
                </a:solidFill>
                <a:latin typeface="Arial" panose="020B0604020202020204" pitchFamily="34" charset="0"/>
                <a:cs typeface="Arial" panose="020B0604020202020204" pitchFamily="34" charset="0"/>
              </a:defRPr>
            </a:lvl4pPr>
            <a:lvl5pPr marL="1828800" indent="0">
              <a:buNone/>
              <a:defRPr sz="3200">
                <a:solidFill>
                  <a:srgbClr val="00A8B4"/>
                </a:solidFill>
                <a:latin typeface="Arial" panose="020B0604020202020204" pitchFamily="34" charset="0"/>
                <a:cs typeface="Arial" panose="020B0604020202020204" pitchFamily="34" charset="0"/>
              </a:defRPr>
            </a:lvl5pPr>
          </a:lstStyle>
          <a:p>
            <a:pPr lvl="0"/>
            <a:r>
              <a:rPr lang="de-DE" dirty="0"/>
              <a:t>Ende der Veranstaltung</a:t>
            </a:r>
          </a:p>
        </p:txBody>
      </p:sp>
    </p:spTree>
    <p:extLst>
      <p:ext uri="{BB962C8B-B14F-4D97-AF65-F5344CB8AC3E}">
        <p14:creationId xmlns:p14="http://schemas.microsoft.com/office/powerpoint/2010/main" val="3738750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LAN">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3603D011-8FD1-483E-8DE0-C9ABDE7DFD08}"/>
              </a:ext>
            </a:extLst>
          </p:cNvPr>
          <p:cNvSpPr>
            <a:spLocks noGrp="1"/>
          </p:cNvSpPr>
          <p:nvPr>
            <p:ph type="body" sz="quarter" idx="10" hasCustomPrompt="1"/>
          </p:nvPr>
        </p:nvSpPr>
        <p:spPr>
          <a:xfrm>
            <a:off x="1000800" y="1778400"/>
            <a:ext cx="7985125" cy="935038"/>
          </a:xfrm>
          <a:prstGeom prst="rect">
            <a:avLst/>
          </a:prstGeom>
        </p:spPr>
        <p:txBody>
          <a:bodyPr/>
          <a:lstStyle>
            <a:lvl1pPr marL="0" indent="0">
              <a:buFontTx/>
              <a:buNone/>
              <a:defRPr b="1">
                <a:solidFill>
                  <a:srgbClr val="003063"/>
                </a:solidFill>
                <a:latin typeface="Arial" panose="020B0604020202020204" pitchFamily="34" charset="0"/>
                <a:cs typeface="Arial" panose="020B0604020202020204" pitchFamily="34" charset="0"/>
              </a:defRPr>
            </a:lvl1pPr>
            <a:lvl2pPr marL="457200" indent="0">
              <a:buFontTx/>
              <a:buNone/>
              <a:defRPr b="1">
                <a:solidFill>
                  <a:srgbClr val="00A8B4"/>
                </a:solidFill>
                <a:latin typeface="Arial" panose="020B0604020202020204" pitchFamily="34" charset="0"/>
                <a:cs typeface="Arial" panose="020B0604020202020204" pitchFamily="34" charset="0"/>
              </a:defRPr>
            </a:lvl2pPr>
            <a:lvl3pPr marL="914400" indent="0">
              <a:buFontTx/>
              <a:buNone/>
              <a:defRPr b="1">
                <a:solidFill>
                  <a:srgbClr val="00A8B4"/>
                </a:solidFill>
                <a:latin typeface="Arial" panose="020B0604020202020204" pitchFamily="34" charset="0"/>
                <a:cs typeface="Arial" panose="020B0604020202020204" pitchFamily="34" charset="0"/>
              </a:defRPr>
            </a:lvl3pPr>
            <a:lvl4pPr marL="1371600" indent="0">
              <a:buFontTx/>
              <a:buNone/>
              <a:defRPr b="1">
                <a:solidFill>
                  <a:srgbClr val="00A8B4"/>
                </a:solidFill>
                <a:latin typeface="Arial" panose="020B0604020202020204" pitchFamily="34" charset="0"/>
                <a:cs typeface="Arial" panose="020B0604020202020204" pitchFamily="34" charset="0"/>
              </a:defRPr>
            </a:lvl4pPr>
            <a:lvl5pPr marL="1828800" indent="0">
              <a:buFontTx/>
              <a:buNone/>
              <a:defRPr b="1">
                <a:solidFill>
                  <a:srgbClr val="00A8B4"/>
                </a:solidFill>
                <a:latin typeface="Arial" panose="020B0604020202020204" pitchFamily="34" charset="0"/>
                <a:cs typeface="Arial" panose="020B0604020202020204" pitchFamily="34" charset="0"/>
              </a:defRPr>
            </a:lvl5pPr>
          </a:lstStyle>
          <a:p>
            <a:pPr lvl="0"/>
            <a:r>
              <a:rPr lang="de-DE" dirty="0"/>
              <a:t>WLAN</a:t>
            </a:r>
          </a:p>
        </p:txBody>
      </p:sp>
      <p:sp>
        <p:nvSpPr>
          <p:cNvPr id="6" name="Textplatzhalter 5">
            <a:extLst>
              <a:ext uri="{FF2B5EF4-FFF2-40B4-BE49-F238E27FC236}">
                <a16:creationId xmlns:a16="http://schemas.microsoft.com/office/drawing/2014/main" id="{BC45B574-D983-4120-BA76-A0211AC49150}"/>
              </a:ext>
            </a:extLst>
          </p:cNvPr>
          <p:cNvSpPr>
            <a:spLocks noGrp="1"/>
          </p:cNvSpPr>
          <p:nvPr>
            <p:ph type="body" sz="quarter" idx="11" hasCustomPrompt="1"/>
          </p:nvPr>
        </p:nvSpPr>
        <p:spPr>
          <a:xfrm>
            <a:off x="975531" y="2787774"/>
            <a:ext cx="7985125" cy="1224136"/>
          </a:xfrm>
          <a:prstGeom prst="rect">
            <a:avLst/>
          </a:prstGeo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dirty="0"/>
              <a:t>SSID:		…….</a:t>
            </a:r>
          </a:p>
          <a:p>
            <a:pPr lvl="0"/>
            <a:r>
              <a:rPr lang="de-DE" dirty="0"/>
              <a:t>Kennwort:	…….</a:t>
            </a:r>
          </a:p>
          <a:p>
            <a:pPr lvl="4"/>
            <a:endParaRPr lang="de-DE" dirty="0"/>
          </a:p>
        </p:txBody>
      </p:sp>
    </p:spTree>
    <p:extLst>
      <p:ext uri="{BB962C8B-B14F-4D97-AF65-F5344CB8AC3E}">
        <p14:creationId xmlns:p14="http://schemas.microsoft.com/office/powerpoint/2010/main" val="1917046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egruessung">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EADDFF5-ED78-44BE-9694-9DC6C7648AA4}"/>
              </a:ext>
            </a:extLst>
          </p:cNvPr>
          <p:cNvSpPr>
            <a:spLocks noGrp="1"/>
          </p:cNvSpPr>
          <p:nvPr>
            <p:ph sz="quarter" idx="10" hasCustomPrompt="1"/>
          </p:nvPr>
        </p:nvSpPr>
        <p:spPr>
          <a:xfrm>
            <a:off x="1000800" y="1779589"/>
            <a:ext cx="7056438" cy="864170"/>
          </a:xfrm>
          <a:prstGeom prst="rect">
            <a:avLst/>
          </a:prstGeom>
        </p:spPr>
        <p:txBody>
          <a:bodyPr/>
          <a:lstStyle>
            <a:lvl1pPr marL="0" indent="0">
              <a:buFontTx/>
              <a:buNone/>
              <a:defRPr b="1">
                <a:solidFill>
                  <a:srgbClr val="003063"/>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dirty="0"/>
              <a:t>Begrüßung</a:t>
            </a:r>
          </a:p>
          <a:p>
            <a:pPr lvl="1"/>
            <a:endParaRPr lang="de-DE" dirty="0"/>
          </a:p>
        </p:txBody>
      </p:sp>
      <p:sp>
        <p:nvSpPr>
          <p:cNvPr id="6" name="Textplatzhalter 5">
            <a:extLst>
              <a:ext uri="{FF2B5EF4-FFF2-40B4-BE49-F238E27FC236}">
                <a16:creationId xmlns:a16="http://schemas.microsoft.com/office/drawing/2014/main" id="{185AAF05-A6B0-4E81-9FC7-BB4E879BE062}"/>
              </a:ext>
            </a:extLst>
          </p:cNvPr>
          <p:cNvSpPr>
            <a:spLocks noGrp="1"/>
          </p:cNvSpPr>
          <p:nvPr>
            <p:ph type="body" sz="quarter" idx="11" hasCustomPrompt="1"/>
          </p:nvPr>
        </p:nvSpPr>
        <p:spPr>
          <a:xfrm>
            <a:off x="986630" y="3219822"/>
            <a:ext cx="7027863" cy="1008062"/>
          </a:xfrm>
          <a:prstGeom prst="rect">
            <a:avLst/>
          </a:prstGeom>
        </p:spPr>
        <p:txBody>
          <a:bodyPr/>
          <a:lstStyle>
            <a:lvl1pPr marL="0" indent="0" algn="l" rtl="0" eaLnBrk="1" fontAlgn="base" hangingPunct="1">
              <a:spcBef>
                <a:spcPct val="0"/>
              </a:spcBef>
              <a:spcAft>
                <a:spcPct val="0"/>
              </a:spcAft>
              <a:buFontTx/>
              <a:buNone/>
              <a:defRPr lang="de-DE" sz="2400" b="1" kern="1200" dirty="0">
                <a:solidFill>
                  <a:schemeClr val="tx1">
                    <a:lumMod val="85000"/>
                    <a:lumOff val="15000"/>
                  </a:schemeClr>
                </a:solidFill>
                <a:latin typeface="Arial" panose="020B0604020202020204" pitchFamily="34" charset="0"/>
                <a:ea typeface="+mn-ea"/>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dirty="0"/>
              <a:t>Vorname Nachname</a:t>
            </a:r>
            <a:br>
              <a:rPr lang="de-DE" dirty="0"/>
            </a:br>
            <a:endParaRPr lang="de-DE" dirty="0"/>
          </a:p>
          <a:p>
            <a:pPr lvl="0"/>
            <a:r>
              <a:rPr lang="de-DE" dirty="0"/>
              <a:t>Institution</a:t>
            </a:r>
          </a:p>
        </p:txBody>
      </p:sp>
    </p:spTree>
    <p:extLst>
      <p:ext uri="{BB962C8B-B14F-4D97-AF65-F5344CB8AC3E}">
        <p14:creationId xmlns:p14="http://schemas.microsoft.com/office/powerpoint/2010/main" val="4082067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ortrag">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EADDFF5-ED78-44BE-9694-9DC6C7648AA4}"/>
              </a:ext>
            </a:extLst>
          </p:cNvPr>
          <p:cNvSpPr>
            <a:spLocks noGrp="1"/>
          </p:cNvSpPr>
          <p:nvPr>
            <p:ph sz="quarter" idx="10" hasCustomPrompt="1"/>
          </p:nvPr>
        </p:nvSpPr>
        <p:spPr>
          <a:xfrm>
            <a:off x="986630" y="1635609"/>
            <a:ext cx="7056438" cy="576137"/>
          </a:xfrm>
          <a:prstGeom prst="rect">
            <a:avLst/>
          </a:prstGeom>
        </p:spPr>
        <p:txBody>
          <a:bodyPr/>
          <a:lstStyle>
            <a:lvl1pPr marL="0" indent="0">
              <a:buFontTx/>
              <a:buNone/>
              <a:defRPr lang="de-DE" sz="3200" b="1" kern="1200" dirty="0">
                <a:solidFill>
                  <a:srgbClr val="003063"/>
                </a:solidFill>
                <a:latin typeface="Arial" panose="020B0604020202020204" pitchFamily="34" charset="0"/>
                <a:ea typeface="+mn-ea"/>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0" lvl="0" indent="0" algn="l" rtl="0" fontAlgn="base">
              <a:spcBef>
                <a:spcPct val="20000"/>
              </a:spcBef>
              <a:spcAft>
                <a:spcPct val="0"/>
              </a:spcAft>
              <a:buFontTx/>
              <a:buNone/>
            </a:pPr>
            <a:r>
              <a:rPr lang="de-DE" altLang="de-DE" sz="3200" b="1" dirty="0">
                <a:solidFill>
                  <a:srgbClr val="00A8B4"/>
                </a:solidFill>
                <a:latin typeface="Arial" panose="020B0604020202020204" pitchFamily="34" charset="0"/>
                <a:cs typeface="Arial" panose="020B0604020202020204" pitchFamily="34" charset="0"/>
              </a:rPr>
              <a:t>Vortrag</a:t>
            </a:r>
            <a:endParaRPr lang="de-DE" dirty="0"/>
          </a:p>
        </p:txBody>
      </p:sp>
      <p:sp>
        <p:nvSpPr>
          <p:cNvPr id="6" name="Textplatzhalter 5">
            <a:extLst>
              <a:ext uri="{FF2B5EF4-FFF2-40B4-BE49-F238E27FC236}">
                <a16:creationId xmlns:a16="http://schemas.microsoft.com/office/drawing/2014/main" id="{185AAF05-A6B0-4E81-9FC7-BB4E879BE062}"/>
              </a:ext>
            </a:extLst>
          </p:cNvPr>
          <p:cNvSpPr>
            <a:spLocks noGrp="1"/>
          </p:cNvSpPr>
          <p:nvPr>
            <p:ph type="body" sz="quarter" idx="11" hasCustomPrompt="1"/>
          </p:nvPr>
        </p:nvSpPr>
        <p:spPr>
          <a:xfrm>
            <a:off x="986630" y="3219822"/>
            <a:ext cx="7069933" cy="503237"/>
          </a:xfrm>
          <a:prstGeom prst="rect">
            <a:avLst/>
          </a:prstGeom>
        </p:spPr>
        <p:txBody>
          <a:bodyPr/>
          <a:lstStyle>
            <a:lvl1pPr marL="0" indent="0" algn="l" rtl="0" eaLnBrk="1" fontAlgn="base" hangingPunct="1">
              <a:spcBef>
                <a:spcPct val="0"/>
              </a:spcBef>
              <a:spcAft>
                <a:spcPct val="0"/>
              </a:spcAft>
              <a:buFontTx/>
              <a:buNone/>
              <a:defRPr lang="de-DE" sz="2400" b="1" kern="1200" dirty="0">
                <a:solidFill>
                  <a:schemeClr val="tx1">
                    <a:lumMod val="85000"/>
                    <a:lumOff val="15000"/>
                  </a:schemeClr>
                </a:solidFill>
                <a:latin typeface="Arial" panose="020B0604020202020204" pitchFamily="34" charset="0"/>
                <a:ea typeface="+mn-ea"/>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dirty="0"/>
              <a:t>Vorname Nachname</a:t>
            </a:r>
          </a:p>
        </p:txBody>
      </p:sp>
      <p:sp>
        <p:nvSpPr>
          <p:cNvPr id="5" name="Textplatzhalter 4">
            <a:extLst>
              <a:ext uri="{FF2B5EF4-FFF2-40B4-BE49-F238E27FC236}">
                <a16:creationId xmlns:a16="http://schemas.microsoft.com/office/drawing/2014/main" id="{166FCD2D-DD69-427E-9AC4-514299A466D2}"/>
              </a:ext>
            </a:extLst>
          </p:cNvPr>
          <p:cNvSpPr>
            <a:spLocks noGrp="1"/>
          </p:cNvSpPr>
          <p:nvPr>
            <p:ph type="body" sz="quarter" idx="12" hasCustomPrompt="1"/>
          </p:nvPr>
        </p:nvSpPr>
        <p:spPr>
          <a:xfrm>
            <a:off x="1000125" y="2500313"/>
            <a:ext cx="7056438" cy="503237"/>
          </a:xfrm>
          <a:prstGeom prst="rect">
            <a:avLst/>
          </a:prstGeom>
        </p:spPr>
        <p:txBody>
          <a:bodyPr/>
          <a:lstStyle>
            <a:lvl1pPr>
              <a:defRPr lang="de-DE" sz="2000" b="1" dirty="0" smtClean="0">
                <a:solidFill>
                  <a:srgbClr val="003063"/>
                </a:solidFill>
                <a:latin typeface="Arial" panose="020B0604020202020204" pitchFamily="34" charset="0"/>
                <a:cs typeface="Arial" panose="020B0604020202020204" pitchFamily="34" charset="0"/>
              </a:defRPr>
            </a:lvl1pPr>
            <a:lvl2pPr>
              <a:defRPr lang="de-DE" dirty="0" smtClean="0"/>
            </a:lvl2pPr>
            <a:lvl3pPr>
              <a:defRPr lang="de-DE" dirty="0" smtClean="0"/>
            </a:lvl3pPr>
            <a:lvl4pPr>
              <a:defRPr lang="de-DE" dirty="0" smtClean="0"/>
            </a:lvl4pPr>
            <a:lvl5pPr>
              <a:defRPr lang="de-DE" dirty="0"/>
            </a:lvl5pPr>
          </a:lstStyle>
          <a:p>
            <a:pPr marL="0" lvl="0" indent="0" eaLnBrk="1" hangingPunct="1">
              <a:spcBef>
                <a:spcPct val="0"/>
              </a:spcBef>
              <a:buFontTx/>
              <a:buNone/>
            </a:pPr>
            <a:r>
              <a:rPr lang="de-DE" dirty="0"/>
              <a:t>„Titel“</a:t>
            </a:r>
          </a:p>
        </p:txBody>
      </p:sp>
      <p:sp>
        <p:nvSpPr>
          <p:cNvPr id="8" name="Textplatzhalter 7">
            <a:extLst>
              <a:ext uri="{FF2B5EF4-FFF2-40B4-BE49-F238E27FC236}">
                <a16:creationId xmlns:a16="http://schemas.microsoft.com/office/drawing/2014/main" id="{8C5A5D14-8A06-4944-ADA5-7C888CB17726}"/>
              </a:ext>
            </a:extLst>
          </p:cNvPr>
          <p:cNvSpPr>
            <a:spLocks noGrp="1"/>
          </p:cNvSpPr>
          <p:nvPr>
            <p:ph type="body" sz="quarter" idx="13" hasCustomPrompt="1"/>
          </p:nvPr>
        </p:nvSpPr>
        <p:spPr>
          <a:xfrm>
            <a:off x="1000125" y="3867150"/>
            <a:ext cx="7056438" cy="503238"/>
          </a:xfrm>
          <a:prstGeom prst="rect">
            <a:avLst/>
          </a:prstGeom>
        </p:spPr>
        <p:txBody>
          <a:bodyPr/>
          <a:lstStyle>
            <a:lvl1pPr marL="0" indent="0">
              <a:buFontTx/>
              <a:buNone/>
              <a:defRPr sz="2000">
                <a:solidFill>
                  <a:schemeClr val="tx1">
                    <a:lumMod val="85000"/>
                    <a:lumOff val="15000"/>
                  </a:schemeClr>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dirty="0"/>
              <a:t>Institution</a:t>
            </a:r>
          </a:p>
        </p:txBody>
      </p:sp>
    </p:spTree>
    <p:extLst>
      <p:ext uri="{BB962C8B-B14F-4D97-AF65-F5344CB8AC3E}">
        <p14:creationId xmlns:p14="http://schemas.microsoft.com/office/powerpoint/2010/main" val="40859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17B1D11A-2BF9-4396-8FC0-94F7F6D7DDE0}"/>
              </a:ext>
            </a:extLst>
          </p:cNvPr>
          <p:cNvSpPr>
            <a:spLocks noGrp="1"/>
          </p:cNvSpPr>
          <p:nvPr>
            <p:ph type="body" sz="quarter" idx="10" hasCustomPrompt="1"/>
          </p:nvPr>
        </p:nvSpPr>
        <p:spPr>
          <a:xfrm>
            <a:off x="1000800" y="993600"/>
            <a:ext cx="7632700" cy="576337"/>
          </a:xfrm>
          <a:prstGeom prst="rect">
            <a:avLst/>
          </a:prstGeom>
        </p:spPr>
        <p:txBody>
          <a:bodyPr/>
          <a:lstStyle>
            <a:lvl1pPr marL="0" indent="0">
              <a:buFontTx/>
              <a:buNone/>
              <a:defRPr b="1">
                <a:solidFill>
                  <a:srgbClr val="003063"/>
                </a:solidFill>
                <a:latin typeface="Arial" panose="020B0604020202020204" pitchFamily="34" charset="0"/>
                <a:cs typeface="Arial" panose="020B0604020202020204" pitchFamily="34" charset="0"/>
              </a:defRPr>
            </a:lvl1pPr>
          </a:lstStyle>
          <a:p>
            <a:pPr lvl="0"/>
            <a:r>
              <a:rPr lang="de-DE" dirty="0"/>
              <a:t>Ablauf/Tagesprogramm/Agenda</a:t>
            </a:r>
          </a:p>
        </p:txBody>
      </p:sp>
      <p:sp>
        <p:nvSpPr>
          <p:cNvPr id="6" name="Inhaltsplatzhalter 5">
            <a:extLst>
              <a:ext uri="{FF2B5EF4-FFF2-40B4-BE49-F238E27FC236}">
                <a16:creationId xmlns:a16="http://schemas.microsoft.com/office/drawing/2014/main" id="{FAD1DE39-27E2-485B-AE69-425A16C28942}"/>
              </a:ext>
            </a:extLst>
          </p:cNvPr>
          <p:cNvSpPr>
            <a:spLocks noGrp="1"/>
          </p:cNvSpPr>
          <p:nvPr>
            <p:ph sz="quarter" idx="11" hasCustomPrompt="1"/>
          </p:nvPr>
        </p:nvSpPr>
        <p:spPr>
          <a:xfrm>
            <a:off x="1000800" y="1635125"/>
            <a:ext cx="7632700" cy="2736850"/>
          </a:xfrm>
          <a:prstGeom prst="rect">
            <a:avLst/>
          </a:prstGeom>
        </p:spPr>
        <p:txBody>
          <a:bodyPr/>
          <a:lstStyle>
            <a:lvl1pPr>
              <a:defRPr sz="20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de-DE" dirty="0"/>
              <a:t>Pos 1</a:t>
            </a:r>
          </a:p>
          <a:p>
            <a:pPr lvl="0"/>
            <a:r>
              <a:rPr lang="de-DE" dirty="0"/>
              <a:t>Pos 2</a:t>
            </a:r>
          </a:p>
          <a:p>
            <a:pPr lvl="0"/>
            <a:r>
              <a:rPr lang="de-DE" dirty="0"/>
              <a:t>Pos 3</a:t>
            </a:r>
          </a:p>
        </p:txBody>
      </p:sp>
    </p:spTree>
    <p:extLst>
      <p:ext uri="{BB962C8B-B14F-4D97-AF65-F5344CB8AC3E}">
        <p14:creationId xmlns:p14="http://schemas.microsoft.com/office/powerpoint/2010/main" val="3440481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orkshops">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020D175C-5ABD-4B62-8D0C-0E0A641E129B}"/>
              </a:ext>
            </a:extLst>
          </p:cNvPr>
          <p:cNvSpPr>
            <a:spLocks noGrp="1"/>
          </p:cNvSpPr>
          <p:nvPr>
            <p:ph type="body" sz="quarter" idx="10" hasCustomPrompt="1"/>
          </p:nvPr>
        </p:nvSpPr>
        <p:spPr>
          <a:xfrm>
            <a:off x="1000800" y="993600"/>
            <a:ext cx="8143200" cy="575890"/>
          </a:xfrm>
          <a:prstGeom prst="rect">
            <a:avLst/>
          </a:prstGeom>
        </p:spPr>
        <p:txBody>
          <a:bodyPr tIns="0" rIns="0" bIns="0"/>
          <a:lstStyle>
            <a:lvl1pPr marL="0" indent="0">
              <a:buFontTx/>
              <a:buNone/>
              <a:defRPr b="1">
                <a:solidFill>
                  <a:srgbClr val="003063"/>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dirty="0"/>
              <a:t>Format (Workshops, Foren, Plenen, etc.) </a:t>
            </a:r>
          </a:p>
        </p:txBody>
      </p:sp>
      <p:sp>
        <p:nvSpPr>
          <p:cNvPr id="7" name="Inhaltsplatzhalter 6">
            <a:extLst>
              <a:ext uri="{FF2B5EF4-FFF2-40B4-BE49-F238E27FC236}">
                <a16:creationId xmlns:a16="http://schemas.microsoft.com/office/drawing/2014/main" id="{34DA9E80-8AF6-4DD3-90C6-B3AB3838E97E}"/>
              </a:ext>
            </a:extLst>
          </p:cNvPr>
          <p:cNvSpPr>
            <a:spLocks noGrp="1"/>
          </p:cNvSpPr>
          <p:nvPr>
            <p:ph sz="quarter" idx="11" hasCustomPrompt="1"/>
          </p:nvPr>
        </p:nvSpPr>
        <p:spPr>
          <a:xfrm>
            <a:off x="1000124" y="1707654"/>
            <a:ext cx="3715891" cy="2664296"/>
          </a:xfrm>
          <a:prstGeom prst="rect">
            <a:avLst/>
          </a:prstGeom>
        </p:spPr>
        <p:txBody>
          <a:bodyPr/>
          <a:lstStyle>
            <a:lvl1pPr>
              <a:defRPr sz="2400">
                <a:solidFill>
                  <a:srgbClr val="404040"/>
                </a:solidFill>
                <a:latin typeface="Arial" panose="020B0604020202020204" pitchFamily="34" charset="0"/>
                <a:cs typeface="Arial" panose="020B0604020202020204" pitchFamily="34" charset="0"/>
              </a:defRPr>
            </a:lvl1pPr>
          </a:lstStyle>
          <a:p>
            <a:pPr lvl="0"/>
            <a:r>
              <a:rPr lang="de-DE" dirty="0"/>
              <a:t>Titel 1</a:t>
            </a:r>
          </a:p>
          <a:p>
            <a:pPr lvl="0"/>
            <a:r>
              <a:rPr lang="de-DE" dirty="0"/>
              <a:t>Titel 2</a:t>
            </a:r>
          </a:p>
          <a:p>
            <a:pPr lvl="0"/>
            <a:r>
              <a:rPr lang="de-DE" dirty="0"/>
              <a:t>Titel 3</a:t>
            </a:r>
          </a:p>
          <a:p>
            <a:pPr lvl="0"/>
            <a:r>
              <a:rPr lang="de-DE" dirty="0"/>
              <a:t>Titel 4</a:t>
            </a:r>
          </a:p>
          <a:p>
            <a:pPr lvl="0"/>
            <a:r>
              <a:rPr lang="de-DE" dirty="0"/>
              <a:t>Titel 5</a:t>
            </a:r>
          </a:p>
        </p:txBody>
      </p:sp>
      <p:sp>
        <p:nvSpPr>
          <p:cNvPr id="9" name="Inhaltsplatzhalter 8">
            <a:extLst>
              <a:ext uri="{FF2B5EF4-FFF2-40B4-BE49-F238E27FC236}">
                <a16:creationId xmlns:a16="http://schemas.microsoft.com/office/drawing/2014/main" id="{4D944AB7-CA0D-4052-B5B0-13BF8DDE4DD6}"/>
              </a:ext>
            </a:extLst>
          </p:cNvPr>
          <p:cNvSpPr>
            <a:spLocks noGrp="1"/>
          </p:cNvSpPr>
          <p:nvPr>
            <p:ph sz="quarter" idx="12" hasCustomPrompt="1"/>
          </p:nvPr>
        </p:nvSpPr>
        <p:spPr>
          <a:xfrm>
            <a:off x="5219700" y="1707654"/>
            <a:ext cx="3528764" cy="2664296"/>
          </a:xfrm>
          <a:prstGeom prst="rect">
            <a:avLst/>
          </a:prstGeom>
        </p:spPr>
        <p:txBody>
          <a:bodyPr/>
          <a:lstStyle>
            <a:lvl1pPr>
              <a:defRPr sz="2400">
                <a:solidFill>
                  <a:srgbClr val="404040"/>
                </a:solidFill>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de-DE" dirty="0"/>
              <a:t>Titel 1</a:t>
            </a:r>
          </a:p>
          <a:p>
            <a:pPr lvl="0"/>
            <a:r>
              <a:rPr lang="de-DE" dirty="0"/>
              <a:t>Titel 2</a:t>
            </a:r>
          </a:p>
          <a:p>
            <a:pPr lvl="0"/>
            <a:r>
              <a:rPr lang="de-DE" dirty="0"/>
              <a:t>Titel 3</a:t>
            </a:r>
          </a:p>
          <a:p>
            <a:pPr lvl="0"/>
            <a:r>
              <a:rPr lang="de-DE" dirty="0"/>
              <a:t>Titel 4</a:t>
            </a:r>
          </a:p>
          <a:p>
            <a:pPr lvl="0"/>
            <a:r>
              <a:rPr lang="de-DE" dirty="0"/>
              <a:t>Titel 5</a:t>
            </a:r>
          </a:p>
        </p:txBody>
      </p:sp>
    </p:spTree>
    <p:extLst>
      <p:ext uri="{BB962C8B-B14F-4D97-AF65-F5344CB8AC3E}">
        <p14:creationId xmlns:p14="http://schemas.microsoft.com/office/powerpoint/2010/main" val="1173554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ause">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AAC3AA2C-4612-439C-A9B8-DEAF41B544A5}"/>
              </a:ext>
            </a:extLst>
          </p:cNvPr>
          <p:cNvSpPr>
            <a:spLocks noGrp="1"/>
          </p:cNvSpPr>
          <p:nvPr>
            <p:ph type="body" sz="quarter" idx="12" hasCustomPrompt="1"/>
          </p:nvPr>
        </p:nvSpPr>
        <p:spPr>
          <a:xfrm>
            <a:off x="1000125" y="2344535"/>
            <a:ext cx="6596063" cy="647700"/>
          </a:xfrm>
          <a:prstGeom prst="rect">
            <a:avLst/>
          </a:prstGeom>
        </p:spPr>
        <p:txBody>
          <a:bodyPr/>
          <a:lstStyle>
            <a:lvl1pPr marL="0" indent="0">
              <a:buFontTx/>
              <a:buNone/>
              <a:defRPr lang="de-DE" sz="3600" b="1" kern="1200" dirty="0" smtClean="0">
                <a:solidFill>
                  <a:srgbClr val="003063"/>
                </a:solidFill>
                <a:latin typeface="Arial" panose="020B0604020202020204" pitchFamily="34" charset="0"/>
                <a:ea typeface="+mn-ea"/>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dirty="0"/>
              <a:t>(Mittags)Pause</a:t>
            </a:r>
          </a:p>
        </p:txBody>
      </p:sp>
      <p:sp>
        <p:nvSpPr>
          <p:cNvPr id="10" name="Textplatzhalter 9">
            <a:extLst>
              <a:ext uri="{FF2B5EF4-FFF2-40B4-BE49-F238E27FC236}">
                <a16:creationId xmlns:a16="http://schemas.microsoft.com/office/drawing/2014/main" id="{700470FB-8B81-4771-82D4-8BA6F916FE59}"/>
              </a:ext>
            </a:extLst>
          </p:cNvPr>
          <p:cNvSpPr>
            <a:spLocks noGrp="1"/>
          </p:cNvSpPr>
          <p:nvPr>
            <p:ph type="body" sz="quarter" idx="13" hasCustomPrompt="1"/>
          </p:nvPr>
        </p:nvSpPr>
        <p:spPr>
          <a:xfrm>
            <a:off x="1000125" y="3003550"/>
            <a:ext cx="6956251" cy="504825"/>
          </a:xfrm>
          <a:prstGeom prst="rect">
            <a:avLst/>
          </a:prstGeom>
        </p:spPr>
        <p:txBody>
          <a:bodyPr/>
          <a:lstStyle>
            <a:lvl1pPr>
              <a:defRPr lang="de-DE" sz="3200" b="1" kern="1200" dirty="0" smtClean="0">
                <a:solidFill>
                  <a:schemeClr val="tx1">
                    <a:lumMod val="85000"/>
                    <a:lumOff val="15000"/>
                  </a:schemeClr>
                </a:solidFill>
                <a:latin typeface="Arial" panose="020B0604020202020204" pitchFamily="34" charset="0"/>
                <a:ea typeface="+mn-ea"/>
                <a:cs typeface="Arial" panose="020B0604020202020204" pitchFamily="34" charset="0"/>
              </a:defRPr>
            </a:lvl1pPr>
          </a:lstStyle>
          <a:p>
            <a:pPr marL="0" lvl="0" indent="0" algn="l" rtl="0" fontAlgn="base">
              <a:spcBef>
                <a:spcPct val="20000"/>
              </a:spcBef>
              <a:spcAft>
                <a:spcPct val="0"/>
              </a:spcAft>
              <a:buFontTx/>
              <a:buNone/>
            </a:pPr>
            <a:r>
              <a:rPr lang="de-DE" dirty="0"/>
              <a:t>Uhrzeit oder von-bis</a:t>
            </a:r>
          </a:p>
        </p:txBody>
      </p:sp>
    </p:spTree>
    <p:extLst>
      <p:ext uri="{BB962C8B-B14F-4D97-AF65-F5344CB8AC3E}">
        <p14:creationId xmlns:p14="http://schemas.microsoft.com/office/powerpoint/2010/main" val="2299467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bschluss">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AEC6DC77-DE3D-40E9-B39C-87557E0E0909}"/>
              </a:ext>
            </a:extLst>
          </p:cNvPr>
          <p:cNvSpPr>
            <a:spLocks noGrp="1"/>
          </p:cNvSpPr>
          <p:nvPr>
            <p:ph type="body" sz="quarter" idx="10" hasCustomPrompt="1"/>
          </p:nvPr>
        </p:nvSpPr>
        <p:spPr>
          <a:xfrm>
            <a:off x="1000125" y="2293231"/>
            <a:ext cx="7993063" cy="638559"/>
          </a:xfrm>
          <a:prstGeom prst="rect">
            <a:avLst/>
          </a:prstGeom>
        </p:spPr>
        <p:txBody>
          <a:bodyPr/>
          <a:lstStyle>
            <a:lvl1pPr marL="0" indent="0">
              <a:buNone/>
              <a:defRPr sz="3600" b="1">
                <a:solidFill>
                  <a:srgbClr val="003063"/>
                </a:solidFill>
                <a:latin typeface="Arial" panose="020B0604020202020204" pitchFamily="34" charset="0"/>
                <a:cs typeface="Arial" panose="020B0604020202020204" pitchFamily="34" charset="0"/>
              </a:defRPr>
            </a:lvl1pPr>
            <a:lvl2pPr marL="457200" indent="0">
              <a:buNone/>
              <a:defRPr b="1">
                <a:solidFill>
                  <a:srgbClr val="00A8B4"/>
                </a:solidFill>
                <a:latin typeface="Arial" panose="020B0604020202020204" pitchFamily="34" charset="0"/>
                <a:cs typeface="Arial" panose="020B0604020202020204" pitchFamily="34" charset="0"/>
              </a:defRPr>
            </a:lvl2pPr>
            <a:lvl3pPr marL="914400" indent="0">
              <a:buNone/>
              <a:defRPr b="1">
                <a:solidFill>
                  <a:srgbClr val="00A8B4"/>
                </a:solidFill>
                <a:latin typeface="Arial" panose="020B0604020202020204" pitchFamily="34" charset="0"/>
                <a:cs typeface="Arial" panose="020B0604020202020204" pitchFamily="34" charset="0"/>
              </a:defRPr>
            </a:lvl3pPr>
            <a:lvl4pPr marL="1371600" indent="0">
              <a:buNone/>
              <a:defRPr b="1">
                <a:solidFill>
                  <a:srgbClr val="00A8B4"/>
                </a:solidFill>
                <a:latin typeface="Arial" panose="020B0604020202020204" pitchFamily="34" charset="0"/>
                <a:cs typeface="Arial" panose="020B0604020202020204" pitchFamily="34" charset="0"/>
              </a:defRPr>
            </a:lvl4pPr>
            <a:lvl5pPr marL="1828800" indent="0">
              <a:buNone/>
              <a:defRPr b="1">
                <a:solidFill>
                  <a:srgbClr val="00A8B4"/>
                </a:solidFill>
                <a:latin typeface="Arial" panose="020B0604020202020204" pitchFamily="34" charset="0"/>
                <a:cs typeface="Arial" panose="020B0604020202020204" pitchFamily="34" charset="0"/>
              </a:defRPr>
            </a:lvl5pPr>
          </a:lstStyle>
          <a:p>
            <a:pPr eaLnBrk="1" hangingPunct="1"/>
            <a:r>
              <a:rPr lang="de-DE" altLang="de-DE" sz="3600" b="1" dirty="0">
                <a:solidFill>
                  <a:srgbClr val="00A8B4"/>
                </a:solidFill>
                <a:latin typeface="Arial" panose="020B0604020202020204" pitchFamily="34" charset="0"/>
                <a:cs typeface="Arial" panose="020B0604020202020204" pitchFamily="34" charset="0"/>
              </a:rPr>
              <a:t>Abschluss und Verabschiedung</a:t>
            </a:r>
          </a:p>
        </p:txBody>
      </p:sp>
      <p:sp>
        <p:nvSpPr>
          <p:cNvPr id="6" name="Textplatzhalter 5">
            <a:extLst>
              <a:ext uri="{FF2B5EF4-FFF2-40B4-BE49-F238E27FC236}">
                <a16:creationId xmlns:a16="http://schemas.microsoft.com/office/drawing/2014/main" id="{6BB216F6-F2FF-4121-9543-6DABA16D16C7}"/>
              </a:ext>
            </a:extLst>
          </p:cNvPr>
          <p:cNvSpPr>
            <a:spLocks noGrp="1"/>
          </p:cNvSpPr>
          <p:nvPr>
            <p:ph type="body" sz="quarter" idx="11" hasCustomPrompt="1"/>
          </p:nvPr>
        </p:nvSpPr>
        <p:spPr>
          <a:xfrm>
            <a:off x="1000125" y="3291830"/>
            <a:ext cx="7993063" cy="936104"/>
          </a:xfrm>
          <a:prstGeom prst="rect">
            <a:avLst/>
          </a:prstGeom>
        </p:spPr>
        <p:txBody>
          <a:bodyPr/>
          <a:lstStyle>
            <a:lvl1pPr marL="0" indent="0">
              <a:buNone/>
              <a:defRPr sz="2400" b="1">
                <a:solidFill>
                  <a:srgbClr val="404040"/>
                </a:solidFill>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de-DE" dirty="0"/>
              <a:t>Vorname Nachname</a:t>
            </a:r>
          </a:p>
          <a:p>
            <a:pPr lvl="0"/>
            <a:r>
              <a:rPr lang="de-DE" dirty="0"/>
              <a:t>Institution</a:t>
            </a:r>
          </a:p>
        </p:txBody>
      </p:sp>
    </p:spTree>
    <p:extLst>
      <p:ext uri="{BB962C8B-B14F-4D97-AF65-F5344CB8AC3E}">
        <p14:creationId xmlns:p14="http://schemas.microsoft.com/office/powerpoint/2010/main" val="663060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anke für Teilnahme">
    <p:spTree>
      <p:nvGrpSpPr>
        <p:cNvPr id="1" name=""/>
        <p:cNvGrpSpPr/>
        <p:nvPr/>
      </p:nvGrpSpPr>
      <p:grpSpPr>
        <a:xfrm>
          <a:off x="0" y="0"/>
          <a:ext cx="0" cy="0"/>
          <a:chOff x="0" y="0"/>
          <a:chExt cx="0" cy="0"/>
        </a:xfrm>
      </p:grpSpPr>
      <p:sp>
        <p:nvSpPr>
          <p:cNvPr id="3" name="Textfeld 3">
            <a:extLst>
              <a:ext uri="{FF2B5EF4-FFF2-40B4-BE49-F238E27FC236}">
                <a16:creationId xmlns:a16="http://schemas.microsoft.com/office/drawing/2014/main" id="{194ABA6B-6245-45A5-A443-C2644BF6C08A}"/>
              </a:ext>
            </a:extLst>
          </p:cNvPr>
          <p:cNvSpPr txBox="1">
            <a:spLocks noChangeArrowheads="1"/>
          </p:cNvSpPr>
          <p:nvPr userDrawn="1"/>
        </p:nvSpPr>
        <p:spPr bwMode="auto">
          <a:xfrm>
            <a:off x="1000125" y="2286000"/>
            <a:ext cx="814387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de-DE" altLang="de-DE" sz="4000" b="1" dirty="0">
                <a:solidFill>
                  <a:srgbClr val="003063"/>
                </a:solidFill>
                <a:latin typeface="Arial" panose="020B0604020202020204" pitchFamily="34" charset="0"/>
                <a:cs typeface="Arial" panose="020B0604020202020204" pitchFamily="34" charset="0"/>
              </a:rPr>
              <a:t>Wir danken für Ihre Teilnahme!</a:t>
            </a:r>
            <a:br>
              <a:rPr lang="de-DE" altLang="de-DE" sz="4000" b="1" dirty="0">
                <a:solidFill>
                  <a:srgbClr val="003063"/>
                </a:solidFill>
                <a:latin typeface="Arial" panose="020B0604020202020204" pitchFamily="34" charset="0"/>
                <a:cs typeface="Arial" panose="020B0604020202020204" pitchFamily="34" charset="0"/>
              </a:rPr>
            </a:br>
            <a:br>
              <a:rPr lang="de-DE" altLang="de-DE" sz="4000" b="1" dirty="0">
                <a:solidFill>
                  <a:srgbClr val="003063"/>
                </a:solidFill>
                <a:latin typeface="Arial" panose="020B0604020202020204" pitchFamily="34" charset="0"/>
                <a:cs typeface="Arial" panose="020B0604020202020204" pitchFamily="34" charset="0"/>
              </a:rPr>
            </a:br>
            <a:endParaRPr lang="de-DE" altLang="de-DE" sz="4000" b="1" dirty="0">
              <a:solidFill>
                <a:srgbClr val="00306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3348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4.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Grafik 6">
            <a:extLst>
              <a:ext uri="{FF2B5EF4-FFF2-40B4-BE49-F238E27FC236}">
                <a16:creationId xmlns:a16="http://schemas.microsoft.com/office/drawing/2014/main" id="{E54208EB-0A18-411C-BA92-1880B9C09CE1}"/>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p:blipFill>
        <p:spPr bwMode="auto">
          <a:xfrm>
            <a:off x="1" y="1025"/>
            <a:ext cx="9140822" cy="514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eck 1">
            <a:extLst>
              <a:ext uri="{FF2B5EF4-FFF2-40B4-BE49-F238E27FC236}">
                <a16:creationId xmlns:a16="http://schemas.microsoft.com/office/drawing/2014/main" id="{2B35C3AF-1BAC-420F-B980-A69002945C1F}"/>
              </a:ext>
            </a:extLst>
          </p:cNvPr>
          <p:cNvSpPr/>
          <p:nvPr userDrawn="1"/>
        </p:nvSpPr>
        <p:spPr>
          <a:xfrm>
            <a:off x="0" y="4443958"/>
            <a:ext cx="9140822" cy="698517"/>
          </a:xfrm>
          <a:prstGeom prst="rect">
            <a:avLst/>
          </a:prstGeom>
          <a:solidFill>
            <a:srgbClr val="003064"/>
          </a:solidFill>
          <a:ln>
            <a:solidFill>
              <a:srgbClr val="0030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Textfeld 4">
            <a:extLst>
              <a:ext uri="{FF2B5EF4-FFF2-40B4-BE49-F238E27FC236}">
                <a16:creationId xmlns:a16="http://schemas.microsoft.com/office/drawing/2014/main" id="{6DB67FFA-A9FA-4336-85E0-99E75E17689A}"/>
              </a:ext>
            </a:extLst>
          </p:cNvPr>
          <p:cNvSpPr txBox="1"/>
          <p:nvPr userDrawn="1"/>
        </p:nvSpPr>
        <p:spPr>
          <a:xfrm>
            <a:off x="7956376" y="4763348"/>
            <a:ext cx="940963" cy="184666"/>
          </a:xfrm>
          <a:prstGeom prst="rect">
            <a:avLst/>
          </a:prstGeom>
          <a:noFill/>
        </p:spPr>
        <p:txBody>
          <a:bodyPr wrap="none" lIns="0" tIns="0" rIns="0" bIns="0" rtlCol="0">
            <a:spAutoFit/>
          </a:bodyPr>
          <a:lstStyle/>
          <a:p>
            <a:r>
              <a:rPr lang="de-DE" sz="1200" b="1" dirty="0" err="1">
                <a:solidFill>
                  <a:schemeClr val="bg1"/>
                </a:solidFill>
                <a:latin typeface="Arial" panose="020B0604020202020204" pitchFamily="34" charset="0"/>
                <a:cs typeface="Arial" panose="020B0604020202020204" pitchFamily="34" charset="0"/>
              </a:rPr>
              <a:t>chancen.nrw</a:t>
            </a:r>
            <a:endParaRPr lang="de-DE" sz="1200" b="1" dirty="0">
              <a:solidFill>
                <a:schemeClr val="bg1"/>
              </a:solidFill>
              <a:latin typeface="Arial" panose="020B0604020202020204" pitchFamily="34" charset="0"/>
              <a:cs typeface="Arial" panose="020B0604020202020204" pitchFamily="34" charset="0"/>
            </a:endParaRPr>
          </a:p>
        </p:txBody>
      </p:sp>
      <p:pic>
        <p:nvPicPr>
          <p:cNvPr id="6" name="Grafik 5">
            <a:extLst>
              <a:ext uri="{FF2B5EF4-FFF2-40B4-BE49-F238E27FC236}">
                <a16:creationId xmlns:a16="http://schemas.microsoft.com/office/drawing/2014/main" id="{53A3A852-7192-44D7-AF51-A7EA4A9182D8}"/>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1837141" y="195486"/>
            <a:ext cx="922053" cy="504056"/>
          </a:xfrm>
          <a:prstGeom prst="rect">
            <a:avLst/>
          </a:prstGeom>
        </p:spPr>
      </p:pic>
      <p:pic>
        <p:nvPicPr>
          <p:cNvPr id="4" name="Grafik 3">
            <a:extLst>
              <a:ext uri="{FF2B5EF4-FFF2-40B4-BE49-F238E27FC236}">
                <a16:creationId xmlns:a16="http://schemas.microsoft.com/office/drawing/2014/main" id="{79A6CDBC-FBE1-4714-805D-302A421F8D8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48830" y="169418"/>
            <a:ext cx="636792" cy="484184"/>
          </a:xfrm>
          <a:prstGeom prst="rect">
            <a:avLst/>
          </a:prstGeom>
        </p:spPr>
      </p:pic>
      <p:pic>
        <p:nvPicPr>
          <p:cNvPr id="7" name="Grafik 6">
            <a:extLst>
              <a:ext uri="{FF2B5EF4-FFF2-40B4-BE49-F238E27FC236}">
                <a16:creationId xmlns:a16="http://schemas.microsoft.com/office/drawing/2014/main" id="{480AE688-CC05-4E22-A0EB-73D4C15D1709}"/>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15950" y="195486"/>
            <a:ext cx="468000" cy="468000"/>
          </a:xfrm>
          <a:prstGeom prst="rect">
            <a:avLst/>
          </a:prstGeom>
        </p:spPr>
      </p:pic>
    </p:spTree>
  </p:cSld>
  <p:clrMap bg1="lt1" tx1="dk1" bg2="lt2" tx2="dk2" accent1="accent1" accent2="accent2" accent3="accent3" accent4="accent4" accent5="accent5" accent6="accent6" hlink="hlink" folHlink="folHlink"/>
  <p:sldLayoutIdLst>
    <p:sldLayoutId id="2147483671" r:id="rId1"/>
    <p:sldLayoutId id="2147483672" r:id="rId2"/>
    <p:sldLayoutId id="2147483678" r:id="rId3"/>
    <p:sldLayoutId id="2147483682" r:id="rId4"/>
    <p:sldLayoutId id="2147483686" r:id="rId5"/>
    <p:sldLayoutId id="2147483684" r:id="rId6"/>
    <p:sldLayoutId id="2147483677" r:id="rId7"/>
    <p:sldLayoutId id="2147483683" r:id="rId8"/>
    <p:sldLayoutId id="2147483681" r:id="rId9"/>
    <p:sldLayoutId id="2147483685" r:id="rId10"/>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11171CA-2B34-4348-B8ED-ADB180F5B0D6}"/>
              </a:ext>
            </a:extLst>
          </p:cNvPr>
          <p:cNvSpPr>
            <a:spLocks noGrp="1"/>
          </p:cNvSpPr>
          <p:nvPr>
            <p:ph type="ctrTitle"/>
          </p:nvPr>
        </p:nvSpPr>
        <p:spPr>
          <a:xfrm>
            <a:off x="323528" y="1785600"/>
            <a:ext cx="8633648" cy="1102519"/>
          </a:xfrm>
        </p:spPr>
        <p:txBody>
          <a:bodyPr/>
          <a:lstStyle/>
          <a:p>
            <a:r>
              <a:rPr lang="de-DE" dirty="0"/>
              <a:t>Netzwerk- und sozialraumorientierte Arbeit</a:t>
            </a:r>
          </a:p>
        </p:txBody>
      </p:sp>
      <p:sp>
        <p:nvSpPr>
          <p:cNvPr id="5" name="Untertitel 4">
            <a:extLst>
              <a:ext uri="{FF2B5EF4-FFF2-40B4-BE49-F238E27FC236}">
                <a16:creationId xmlns:a16="http://schemas.microsoft.com/office/drawing/2014/main" id="{28E2207E-198F-4B35-B582-0C41ECFC167F}"/>
              </a:ext>
            </a:extLst>
          </p:cNvPr>
          <p:cNvSpPr>
            <a:spLocks noGrp="1"/>
          </p:cNvSpPr>
          <p:nvPr>
            <p:ph type="subTitle" idx="1"/>
          </p:nvPr>
        </p:nvSpPr>
        <p:spPr>
          <a:xfrm>
            <a:off x="1000800" y="3291830"/>
            <a:ext cx="7956376" cy="937270"/>
          </a:xfrm>
        </p:spPr>
        <p:txBody>
          <a:bodyPr/>
          <a:lstStyle/>
          <a:p>
            <a:r>
              <a:rPr lang="de-DE" dirty="0"/>
              <a:t>Mit Familienzentren, Familiengrundschulzentren, Elternbegleitung und weiteren Projekten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92EC84F8-F1B2-4FC6-B125-3320D4382029}"/>
              </a:ext>
            </a:extLst>
          </p:cNvPr>
          <p:cNvSpPr>
            <a:spLocks noGrp="1"/>
          </p:cNvSpPr>
          <p:nvPr>
            <p:ph type="body" sz="quarter" idx="10"/>
          </p:nvPr>
        </p:nvSpPr>
        <p:spPr>
          <a:xfrm>
            <a:off x="1000125" y="1275606"/>
            <a:ext cx="7993063" cy="638559"/>
          </a:xfrm>
        </p:spPr>
        <p:txBody>
          <a:bodyPr/>
          <a:lstStyle/>
          <a:p>
            <a:r>
              <a:rPr lang="de-DE" dirty="0"/>
              <a:t>Sozialraumarbeit</a:t>
            </a:r>
          </a:p>
        </p:txBody>
      </p:sp>
      <p:sp>
        <p:nvSpPr>
          <p:cNvPr id="5" name="Textplatzhalter 4">
            <a:extLst>
              <a:ext uri="{FF2B5EF4-FFF2-40B4-BE49-F238E27FC236}">
                <a16:creationId xmlns:a16="http://schemas.microsoft.com/office/drawing/2014/main" id="{3D584392-6E97-434D-838D-04A3BE4FFE10}"/>
              </a:ext>
            </a:extLst>
          </p:cNvPr>
          <p:cNvSpPr>
            <a:spLocks noGrp="1"/>
          </p:cNvSpPr>
          <p:nvPr>
            <p:ph type="body" sz="quarter" idx="11"/>
          </p:nvPr>
        </p:nvSpPr>
        <p:spPr>
          <a:xfrm>
            <a:off x="979833" y="2103698"/>
            <a:ext cx="6760519" cy="2268252"/>
          </a:xfrm>
        </p:spPr>
        <p:txBody>
          <a:bodyPr/>
          <a:lstStyle/>
          <a:p>
            <a:pPr marL="628650" lvl="1" indent="-171450">
              <a:buFont typeface="Arial" panose="020B0604020202020204" pitchFamily="34" charset="0"/>
              <a:buChar char="•"/>
            </a:pPr>
            <a:r>
              <a:rPr lang="de-DE"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Für unser Familienzentrums hat sich eine organisierte und strukturierte Netzwerk- und Kooperationsarbeit ausgezahlt</a:t>
            </a:r>
          </a:p>
          <a:p>
            <a:pPr marL="628650" lvl="1" indent="-171450">
              <a:buFont typeface="Arial" panose="020B0604020202020204" pitchFamily="34" charset="0"/>
              <a:buChar char="•"/>
            </a:pPr>
            <a:r>
              <a:rPr lang="de-DE" sz="1200" dirty="0">
                <a:solidFill>
                  <a:srgbClr val="000000"/>
                </a:solidFill>
                <a:latin typeface="Arial" panose="020B0604020202020204" pitchFamily="34" charset="0"/>
                <a:ea typeface="Calibri" panose="020F0502020204030204" pitchFamily="34" charset="0"/>
                <a:cs typeface="Arial" panose="020B0604020202020204" pitchFamily="34" charset="0"/>
              </a:rPr>
              <a:t>Wie gehen regelmäßig mit </a:t>
            </a:r>
            <a:r>
              <a:rPr lang="de-DE"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unseren Kooperationspartnern in den Austausch, z.B. finden regelmäßige Treffen mit den Schulen in unserem Stadtteil unter der Fragestellung der besseren Vernetzung und des Ausbaus und Verbesserung der Übergänge von der Kita in die Grundschule.</a:t>
            </a:r>
          </a:p>
          <a:p>
            <a:pPr marL="628650" lvl="1" indent="-171450">
              <a:buFont typeface="Arial" panose="020B0604020202020204" pitchFamily="34" charset="0"/>
              <a:buChar char="•"/>
            </a:pPr>
            <a:r>
              <a:rPr lang="de-DE"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Transparenz ist für unsere Arbeit besonders wichtig,</a:t>
            </a:r>
            <a:r>
              <a:rPr lang="de-DE" sz="1200" dirty="0">
                <a:solidFill>
                  <a:srgbClr val="000000"/>
                </a:solidFill>
                <a:latin typeface="Arial" panose="020B0604020202020204" pitchFamily="34" charset="0"/>
                <a:ea typeface="Calibri" panose="020F0502020204030204" pitchFamily="34" charset="0"/>
                <a:cs typeface="Arial" panose="020B0604020202020204" pitchFamily="34" charset="0"/>
              </a:rPr>
              <a:t> nur so können sich die Eltern bei uns wohl fühlen. </a:t>
            </a:r>
            <a:endParaRPr lang="de-DE" sz="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628650" lvl="1" indent="-171450">
              <a:buFont typeface="Arial" panose="020B0604020202020204" pitchFamily="34" charset="0"/>
              <a:buChar char="•"/>
            </a:pPr>
            <a:r>
              <a:rPr lang="de-DE"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Die Interessen und Bedarfe der Familien rücken in den Fokus unserer Arbeit</a:t>
            </a:r>
          </a:p>
          <a:p>
            <a:pPr marL="628650" lvl="1" indent="-171450">
              <a:buFont typeface="Arial" panose="020B0604020202020204" pitchFamily="34" charset="0"/>
              <a:buChar char="•"/>
            </a:pPr>
            <a:r>
              <a:rPr lang="de-DE"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Reflexionsgespräche mit den Mitarbeitern aber auch den Kursleitungen sollen für eine bedarfsgerechte qualitative Arbeit sorgen. </a:t>
            </a:r>
          </a:p>
          <a:p>
            <a:pPr lvl="1"/>
            <a:endParaRPr lang="de-DE" dirty="0"/>
          </a:p>
        </p:txBody>
      </p:sp>
    </p:spTree>
    <p:extLst>
      <p:ext uri="{BB962C8B-B14F-4D97-AF65-F5344CB8AC3E}">
        <p14:creationId xmlns:p14="http://schemas.microsoft.com/office/powerpoint/2010/main" val="26081956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92EC84F8-F1B2-4FC6-B125-3320D4382029}"/>
              </a:ext>
            </a:extLst>
          </p:cNvPr>
          <p:cNvSpPr>
            <a:spLocks noGrp="1"/>
          </p:cNvSpPr>
          <p:nvPr>
            <p:ph type="body" sz="quarter" idx="10"/>
          </p:nvPr>
        </p:nvSpPr>
        <p:spPr>
          <a:xfrm>
            <a:off x="1000125" y="1275606"/>
            <a:ext cx="7993063" cy="638559"/>
          </a:xfrm>
        </p:spPr>
        <p:txBody>
          <a:bodyPr/>
          <a:lstStyle/>
          <a:p>
            <a:r>
              <a:rPr lang="de-DE" dirty="0"/>
              <a:t>Weiterentwicklung zum FZ</a:t>
            </a:r>
          </a:p>
        </p:txBody>
      </p:sp>
      <p:sp>
        <p:nvSpPr>
          <p:cNvPr id="5" name="Textplatzhalter 4">
            <a:extLst>
              <a:ext uri="{FF2B5EF4-FFF2-40B4-BE49-F238E27FC236}">
                <a16:creationId xmlns:a16="http://schemas.microsoft.com/office/drawing/2014/main" id="{3D584392-6E97-434D-838D-04A3BE4FFE10}"/>
              </a:ext>
            </a:extLst>
          </p:cNvPr>
          <p:cNvSpPr>
            <a:spLocks noGrp="1"/>
          </p:cNvSpPr>
          <p:nvPr>
            <p:ph type="body" sz="quarter" idx="11"/>
          </p:nvPr>
        </p:nvSpPr>
        <p:spPr>
          <a:xfrm>
            <a:off x="467545" y="1914165"/>
            <a:ext cx="4905119" cy="2385777"/>
          </a:xfrm>
        </p:spPr>
        <p:txBody>
          <a:bodyPr/>
          <a:lstStyle/>
          <a:p>
            <a:pPr lvl="1"/>
            <a:r>
              <a:rPr lang="de-DE" sz="1600" dirty="0"/>
              <a:t>Erweiterung des </a:t>
            </a:r>
            <a:r>
              <a:rPr lang="de-DE" sz="1600" b="1" dirty="0"/>
              <a:t>Leistungsspektrum</a:t>
            </a:r>
            <a:r>
              <a:rPr lang="de-DE" sz="1600" dirty="0"/>
              <a:t> der Kita:</a:t>
            </a:r>
          </a:p>
          <a:p>
            <a:pPr lvl="1"/>
            <a:endParaRPr lang="de-DE" sz="1600" b="0" dirty="0"/>
          </a:p>
          <a:p>
            <a:pPr marL="742950" lvl="1" indent="-285750">
              <a:buFont typeface="Arial" panose="020B0604020202020204" pitchFamily="34" charset="0"/>
              <a:buChar char="•"/>
            </a:pPr>
            <a:r>
              <a:rPr lang="de-DE" sz="1400" b="0" dirty="0"/>
              <a:t>Offene Elternlounge</a:t>
            </a:r>
          </a:p>
          <a:p>
            <a:pPr marL="742950" lvl="1" indent="-285750">
              <a:buFont typeface="Arial" panose="020B0604020202020204" pitchFamily="34" charset="0"/>
              <a:buChar char="•"/>
            </a:pPr>
            <a:r>
              <a:rPr lang="de-DE" sz="1400" b="0" dirty="0"/>
              <a:t>Tagesmutter-Turnen</a:t>
            </a:r>
            <a:endParaRPr lang="de-DE" sz="1400" dirty="0"/>
          </a:p>
          <a:p>
            <a:pPr marL="742950" lvl="1" indent="-285750">
              <a:buFont typeface="Arial" panose="020B0604020202020204" pitchFamily="34" charset="0"/>
              <a:buChar char="•"/>
            </a:pPr>
            <a:r>
              <a:rPr lang="de-DE" sz="1400" b="0" dirty="0"/>
              <a:t>Erziehungsberatung (wöchentlich und bei Bedarf)</a:t>
            </a:r>
          </a:p>
          <a:p>
            <a:pPr marL="742950" lvl="1" indent="-285750">
              <a:buFont typeface="Arial" panose="020B0604020202020204" pitchFamily="34" charset="0"/>
              <a:buChar char="•"/>
            </a:pPr>
            <a:r>
              <a:rPr lang="de-DE" sz="1400" b="0" dirty="0"/>
              <a:t>Eltern-Kind-Turnen</a:t>
            </a:r>
            <a:endParaRPr lang="de-DE" sz="1400" dirty="0"/>
          </a:p>
          <a:p>
            <a:pPr marL="742950" lvl="1" indent="-285750">
              <a:buFont typeface="Arial" panose="020B0604020202020204" pitchFamily="34" charset="0"/>
              <a:buChar char="•"/>
            </a:pPr>
            <a:r>
              <a:rPr lang="de-DE" sz="1400" b="0" dirty="0"/>
              <a:t>Bunter Elternnachmittag</a:t>
            </a:r>
          </a:p>
          <a:p>
            <a:pPr marL="742950" lvl="1" indent="-285750">
              <a:buFont typeface="Arial" panose="020B0604020202020204" pitchFamily="34" charset="0"/>
              <a:buChar char="•"/>
            </a:pPr>
            <a:r>
              <a:rPr lang="de-DE" sz="1400" b="0" dirty="0"/>
              <a:t>Rückenfit/ Yoga für Erwachsene</a:t>
            </a:r>
          </a:p>
          <a:p>
            <a:pPr marL="742950" lvl="1" indent="-285750">
              <a:buFont typeface="Arial" panose="020B0604020202020204" pitchFamily="34" charset="0"/>
              <a:buChar char="•"/>
            </a:pPr>
            <a:r>
              <a:rPr lang="de-DE" sz="1400" b="0" dirty="0"/>
              <a:t>Programme Eltern</a:t>
            </a:r>
            <a:r>
              <a:rPr lang="de-DE" sz="1400" dirty="0"/>
              <a:t>start, </a:t>
            </a:r>
            <a:r>
              <a:rPr lang="de-DE" sz="1400" dirty="0" err="1"/>
              <a:t>Flükids</a:t>
            </a:r>
            <a:r>
              <a:rPr lang="de-DE" sz="1400" dirty="0"/>
              <a:t>, Gut gestärkt</a:t>
            </a:r>
            <a:endParaRPr lang="de-DE" sz="1400" b="0" dirty="0"/>
          </a:p>
          <a:p>
            <a:pPr lvl="1"/>
            <a:endParaRPr lang="de-DE" sz="1600" dirty="0"/>
          </a:p>
          <a:p>
            <a:pPr lvl="1"/>
            <a:endParaRPr lang="de-DE" sz="1600" dirty="0"/>
          </a:p>
          <a:p>
            <a:pPr marL="742950" lvl="1" indent="-285750">
              <a:buFont typeface="Arial" panose="020B0604020202020204" pitchFamily="34" charset="0"/>
              <a:buChar char="•"/>
            </a:pPr>
            <a:endParaRPr lang="de-DE" sz="1600" dirty="0"/>
          </a:p>
        </p:txBody>
      </p:sp>
      <p:pic>
        <p:nvPicPr>
          <p:cNvPr id="2" name="Grafik 1">
            <a:extLst>
              <a:ext uri="{FF2B5EF4-FFF2-40B4-BE49-F238E27FC236}">
                <a16:creationId xmlns:a16="http://schemas.microsoft.com/office/drawing/2014/main" id="{3F2BA6A4-54C4-44C2-8157-C1F35B2A304A}"/>
              </a:ext>
            </a:extLst>
          </p:cNvPr>
          <p:cNvPicPr>
            <a:picLocks noChangeAspect="1"/>
          </p:cNvPicPr>
          <p:nvPr/>
        </p:nvPicPr>
        <p:blipFill>
          <a:blip r:embed="rId2"/>
          <a:stretch>
            <a:fillRect/>
          </a:stretch>
        </p:blipFill>
        <p:spPr>
          <a:xfrm>
            <a:off x="5372664" y="1891587"/>
            <a:ext cx="3271833" cy="2385777"/>
          </a:xfrm>
          <a:prstGeom prst="rect">
            <a:avLst/>
          </a:prstGeom>
        </p:spPr>
      </p:pic>
    </p:spTree>
    <p:extLst>
      <p:ext uri="{BB962C8B-B14F-4D97-AF65-F5344CB8AC3E}">
        <p14:creationId xmlns:p14="http://schemas.microsoft.com/office/powerpoint/2010/main" val="679361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E6A5AC1-6B45-4AA1-8769-0D8B6189818A}"/>
              </a:ext>
            </a:extLst>
          </p:cNvPr>
          <p:cNvSpPr>
            <a:spLocks noGrp="1"/>
          </p:cNvSpPr>
          <p:nvPr>
            <p:ph sz="quarter" idx="10"/>
          </p:nvPr>
        </p:nvSpPr>
        <p:spPr>
          <a:xfrm>
            <a:off x="978015" y="1563638"/>
            <a:ext cx="7056438" cy="576137"/>
          </a:xfrm>
        </p:spPr>
        <p:txBody>
          <a:bodyPr/>
          <a:lstStyle/>
          <a:p>
            <a:r>
              <a:rPr lang="de-DE" dirty="0"/>
              <a:t>Familiengrundschulzentren</a:t>
            </a:r>
          </a:p>
        </p:txBody>
      </p:sp>
      <p:sp>
        <p:nvSpPr>
          <p:cNvPr id="4" name="Textplatzhalter 3">
            <a:extLst>
              <a:ext uri="{FF2B5EF4-FFF2-40B4-BE49-F238E27FC236}">
                <a16:creationId xmlns:a16="http://schemas.microsoft.com/office/drawing/2014/main" id="{258A6F21-9A24-4E7F-90D1-CF1D75D8BD6C}"/>
              </a:ext>
            </a:extLst>
          </p:cNvPr>
          <p:cNvSpPr>
            <a:spLocks noGrp="1"/>
          </p:cNvSpPr>
          <p:nvPr>
            <p:ph type="body" sz="quarter" idx="12"/>
          </p:nvPr>
        </p:nvSpPr>
        <p:spPr>
          <a:xfrm>
            <a:off x="989036" y="2355726"/>
            <a:ext cx="7056438" cy="2016224"/>
          </a:xfrm>
        </p:spPr>
        <p:txBody>
          <a:bodyPr/>
          <a:lstStyle/>
          <a:p>
            <a:r>
              <a:rPr lang="de-DE" sz="1200" dirty="0"/>
              <a:t>knüpfen konzeptionell an die Familienzentren der Kindertageseinrichtungen an</a:t>
            </a:r>
          </a:p>
          <a:p>
            <a:pPr marL="0" indent="0">
              <a:buNone/>
            </a:pPr>
            <a:endParaRPr lang="de-DE" sz="1200" dirty="0"/>
          </a:p>
          <a:p>
            <a:r>
              <a:rPr lang="de-DE" sz="1200" dirty="0"/>
              <a:t>In Duisburg gibt es seit 2019 sieben FGZ (drei in DRK Trägerschaft)</a:t>
            </a:r>
          </a:p>
          <a:p>
            <a:pPr marL="0" indent="0">
              <a:buNone/>
            </a:pPr>
            <a:endParaRPr lang="de-DE" sz="1200" dirty="0"/>
          </a:p>
          <a:p>
            <a:r>
              <a:rPr lang="de-DE" sz="1200" dirty="0"/>
              <a:t>sind ein Knotenpunkt im Quartier  </a:t>
            </a:r>
          </a:p>
          <a:p>
            <a:pPr marL="0" indent="0">
              <a:buNone/>
            </a:pPr>
            <a:endParaRPr lang="de-DE" sz="1200" dirty="0"/>
          </a:p>
          <a:p>
            <a:r>
              <a:rPr lang="de-DE" sz="1200" dirty="0"/>
              <a:t>die kommunale Präventionskette wird fortgesetzt</a:t>
            </a:r>
          </a:p>
          <a:p>
            <a:pPr marL="0" indent="0">
              <a:buNone/>
            </a:pPr>
            <a:endParaRPr lang="de-DE" sz="1200" dirty="0"/>
          </a:p>
          <a:p>
            <a:r>
              <a:rPr lang="de-DE" sz="1200" dirty="0"/>
              <a:t>Finanzierung durch MSB (in Duisburg werden 3 FGZ über Kinderstark Mittel finanziert)</a:t>
            </a:r>
          </a:p>
          <a:p>
            <a:pPr marL="0" indent="0">
              <a:buNone/>
            </a:pPr>
            <a:endParaRPr lang="de-DE" sz="1200" dirty="0"/>
          </a:p>
          <a:p>
            <a:endParaRPr lang="de-DE" sz="1200" dirty="0"/>
          </a:p>
          <a:p>
            <a:endParaRPr lang="de-DE" sz="1200" b="0" dirty="0"/>
          </a:p>
        </p:txBody>
      </p:sp>
    </p:spTree>
    <p:extLst>
      <p:ext uri="{BB962C8B-B14F-4D97-AF65-F5344CB8AC3E}">
        <p14:creationId xmlns:p14="http://schemas.microsoft.com/office/powerpoint/2010/main" val="17392497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C5267ABB-69E9-4755-975C-785476F7488D}"/>
              </a:ext>
            </a:extLst>
          </p:cNvPr>
          <p:cNvSpPr>
            <a:spLocks noGrp="1"/>
          </p:cNvSpPr>
          <p:nvPr>
            <p:ph type="body" sz="quarter" idx="10"/>
          </p:nvPr>
        </p:nvSpPr>
        <p:spPr>
          <a:xfrm>
            <a:off x="1000800" y="1194485"/>
            <a:ext cx="8143200" cy="575890"/>
          </a:xfrm>
        </p:spPr>
        <p:txBody>
          <a:bodyPr/>
          <a:lstStyle/>
          <a:p>
            <a:r>
              <a:rPr lang="de-DE" dirty="0"/>
              <a:t>Präventionsketten...</a:t>
            </a:r>
          </a:p>
          <a:p>
            <a:endParaRPr lang="de-DE" dirty="0"/>
          </a:p>
        </p:txBody>
      </p:sp>
      <p:sp>
        <p:nvSpPr>
          <p:cNvPr id="6" name="Inhaltsplatzhalter 5">
            <a:extLst>
              <a:ext uri="{FF2B5EF4-FFF2-40B4-BE49-F238E27FC236}">
                <a16:creationId xmlns:a16="http://schemas.microsoft.com/office/drawing/2014/main" id="{264650C0-860A-49BC-B520-12D84E4045B1}"/>
              </a:ext>
            </a:extLst>
          </p:cNvPr>
          <p:cNvSpPr>
            <a:spLocks noGrp="1"/>
          </p:cNvSpPr>
          <p:nvPr>
            <p:ph sz="quarter" idx="11"/>
          </p:nvPr>
        </p:nvSpPr>
        <p:spPr/>
        <p:txBody>
          <a:bodyPr/>
          <a:lstStyle/>
          <a:p>
            <a:pPr marL="0" indent="0">
              <a:buNone/>
            </a:pPr>
            <a:endParaRPr lang="de-DE" sz="1200" dirty="0"/>
          </a:p>
          <a:p>
            <a:pPr marL="0" indent="0">
              <a:buNone/>
            </a:pPr>
            <a:endParaRPr lang="de-DE" sz="1200" dirty="0"/>
          </a:p>
          <a:p>
            <a:pPr marL="0" indent="0">
              <a:buNone/>
            </a:pPr>
            <a:endParaRPr lang="de-DE" sz="1200" dirty="0"/>
          </a:p>
          <a:p>
            <a:pPr marL="0" indent="0">
              <a:buNone/>
            </a:pPr>
            <a:r>
              <a:rPr lang="de-DE" sz="1200" dirty="0"/>
              <a:t>„.....sind als Strukturansatz zu verstehen, der darauf ausgerichtet ist, ein langfristiges, umfassendes und tragfähiges Netz von Unterstützung, Beratung und Begleitung unter Beteiligung derjenigen zu entwickeln, die unmittelbar betroffen sind. Die Arbeit in und Gestaltung von Netzwerken ist elementar.“</a:t>
            </a:r>
          </a:p>
          <a:p>
            <a:pPr marL="0" indent="0">
              <a:buNone/>
            </a:pPr>
            <a:endParaRPr lang="de-DE" dirty="0"/>
          </a:p>
        </p:txBody>
      </p:sp>
      <p:pic>
        <p:nvPicPr>
          <p:cNvPr id="2" name="Inhaltsplatzhalter 1">
            <a:extLst>
              <a:ext uri="{FF2B5EF4-FFF2-40B4-BE49-F238E27FC236}">
                <a16:creationId xmlns:a16="http://schemas.microsoft.com/office/drawing/2014/main" id="{7CD96642-2FF7-4C64-9F8C-5C2C77E9BD3C}"/>
              </a:ext>
            </a:extLst>
          </p:cNvPr>
          <p:cNvPicPr>
            <a:picLocks noGrp="1" noChangeAspect="1"/>
          </p:cNvPicPr>
          <p:nvPr>
            <p:ph sz="quarter" idx="12"/>
          </p:nvPr>
        </p:nvPicPr>
        <p:blipFill>
          <a:blip r:embed="rId2"/>
          <a:stretch>
            <a:fillRect/>
          </a:stretch>
        </p:blipFill>
        <p:spPr>
          <a:xfrm>
            <a:off x="4598167" y="1168413"/>
            <a:ext cx="4751789" cy="2806673"/>
          </a:xfrm>
          <a:prstGeom prst="rect">
            <a:avLst/>
          </a:prstGeom>
        </p:spPr>
      </p:pic>
    </p:spTree>
    <p:extLst>
      <p:ext uri="{BB962C8B-B14F-4D97-AF65-F5344CB8AC3E}">
        <p14:creationId xmlns:p14="http://schemas.microsoft.com/office/powerpoint/2010/main" val="1799400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92EC84F8-F1B2-4FC6-B125-3320D4382029}"/>
              </a:ext>
            </a:extLst>
          </p:cNvPr>
          <p:cNvSpPr>
            <a:spLocks noGrp="1"/>
          </p:cNvSpPr>
          <p:nvPr>
            <p:ph type="body" sz="quarter" idx="10"/>
          </p:nvPr>
        </p:nvSpPr>
        <p:spPr>
          <a:xfrm>
            <a:off x="1000125" y="1275606"/>
            <a:ext cx="7993063" cy="638559"/>
          </a:xfrm>
        </p:spPr>
        <p:txBody>
          <a:bodyPr/>
          <a:lstStyle/>
          <a:p>
            <a:r>
              <a:rPr lang="de-DE" dirty="0"/>
              <a:t>Kooperationen</a:t>
            </a:r>
          </a:p>
        </p:txBody>
      </p:sp>
      <p:sp>
        <p:nvSpPr>
          <p:cNvPr id="5" name="Textplatzhalter 4">
            <a:extLst>
              <a:ext uri="{FF2B5EF4-FFF2-40B4-BE49-F238E27FC236}">
                <a16:creationId xmlns:a16="http://schemas.microsoft.com/office/drawing/2014/main" id="{3D584392-6E97-434D-838D-04A3BE4FFE10}"/>
              </a:ext>
            </a:extLst>
          </p:cNvPr>
          <p:cNvSpPr>
            <a:spLocks noGrp="1"/>
          </p:cNvSpPr>
          <p:nvPr>
            <p:ph type="body" sz="quarter" idx="11"/>
          </p:nvPr>
        </p:nvSpPr>
        <p:spPr>
          <a:xfrm>
            <a:off x="467544" y="1926014"/>
            <a:ext cx="7993063" cy="2517944"/>
          </a:xfrm>
        </p:spPr>
        <p:txBody>
          <a:bodyPr/>
          <a:lstStyle/>
          <a:p>
            <a:pPr lvl="1"/>
            <a:r>
              <a:rPr lang="de-DE" sz="1200" u="sng" dirty="0"/>
              <a:t>Netzwerkpartner:</a:t>
            </a:r>
          </a:p>
          <a:p>
            <a:pPr lvl="1"/>
            <a:r>
              <a:rPr lang="de-DE" sz="1200" dirty="0"/>
              <a:t>Träger, Vereine, Initiativen, andere Familienbildungsstätten, VHS</a:t>
            </a:r>
          </a:p>
          <a:p>
            <a:pPr lvl="1"/>
            <a:r>
              <a:rPr lang="de-DE" sz="1200" dirty="0"/>
              <a:t>Alle Bildungseinrichtungen (Tagespflege, Kita, FZ, Grundschulen, FGZ, weiterführende Schulen)</a:t>
            </a:r>
          </a:p>
          <a:p>
            <a:pPr lvl="1"/>
            <a:r>
              <a:rPr lang="de-DE" sz="1200" dirty="0"/>
              <a:t>Frühe Hilfen, ASD, Jugendamt, Schulamt, KI, Bildungsbüro</a:t>
            </a:r>
          </a:p>
          <a:p>
            <a:pPr lvl="1"/>
            <a:r>
              <a:rPr lang="de-DE" sz="1200" dirty="0"/>
              <a:t>Andere Projekte z.B. </a:t>
            </a:r>
            <a:r>
              <a:rPr lang="de-DE" sz="1200" dirty="0" err="1"/>
              <a:t>FsvO</a:t>
            </a:r>
            <a:r>
              <a:rPr lang="de-DE" sz="1200" dirty="0"/>
              <a:t>, IKB, KIM, Brückenprojekte, RU/GB, Elternbegleiter</a:t>
            </a:r>
          </a:p>
          <a:p>
            <a:pPr lvl="1"/>
            <a:r>
              <a:rPr lang="de-DE" sz="1200" dirty="0" err="1"/>
              <a:t>Uvm</a:t>
            </a:r>
            <a:r>
              <a:rPr lang="de-DE" sz="1200" dirty="0"/>
              <a:t>.</a:t>
            </a:r>
          </a:p>
          <a:p>
            <a:pPr lvl="1"/>
            <a:endParaRPr lang="de-DE" sz="1200" dirty="0"/>
          </a:p>
          <a:p>
            <a:pPr marL="457200" lvl="1" indent="0">
              <a:buNone/>
            </a:pPr>
            <a:r>
              <a:rPr lang="de-DE" sz="1200" u="sng" dirty="0"/>
              <a:t>Netzwerkarbeit:</a:t>
            </a:r>
          </a:p>
          <a:p>
            <a:r>
              <a:rPr lang="de-DE" sz="1200" dirty="0"/>
              <a:t>       </a:t>
            </a:r>
            <a:r>
              <a:rPr lang="de-DE" sz="1200" b="0" dirty="0"/>
              <a:t>    Hilfen aus einer Hand von Anfang an </a:t>
            </a:r>
          </a:p>
          <a:p>
            <a:r>
              <a:rPr lang="de-DE" sz="1200" b="0" dirty="0"/>
              <a:t>           Arbeitskreise und Stadtteilarbeit</a:t>
            </a:r>
          </a:p>
          <a:p>
            <a:r>
              <a:rPr lang="de-DE" sz="1200" b="0" dirty="0"/>
              <a:t>           KiTa Preis 2. Platz in 2022 Kategorie Bündnis, weitere Bewerbungen für Fördermittel oder Preise </a:t>
            </a:r>
          </a:p>
          <a:p>
            <a:endParaRPr lang="de-DE" dirty="0"/>
          </a:p>
        </p:txBody>
      </p:sp>
    </p:spTree>
    <p:extLst>
      <p:ext uri="{BB962C8B-B14F-4D97-AF65-F5344CB8AC3E}">
        <p14:creationId xmlns:p14="http://schemas.microsoft.com/office/powerpoint/2010/main" val="31471259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AF67CAC-9F36-4ECF-9550-B9BB71F435B2}"/>
              </a:ext>
            </a:extLst>
          </p:cNvPr>
          <p:cNvPicPr>
            <a:picLocks noChangeAspect="1"/>
          </p:cNvPicPr>
          <p:nvPr/>
        </p:nvPicPr>
        <p:blipFill>
          <a:blip r:embed="rId2"/>
          <a:stretch>
            <a:fillRect/>
          </a:stretch>
        </p:blipFill>
        <p:spPr>
          <a:xfrm>
            <a:off x="683568" y="699542"/>
            <a:ext cx="7200800" cy="4278867"/>
          </a:xfrm>
          <a:prstGeom prst="rect">
            <a:avLst/>
          </a:prstGeom>
        </p:spPr>
      </p:pic>
    </p:spTree>
    <p:extLst>
      <p:ext uri="{BB962C8B-B14F-4D97-AF65-F5344CB8AC3E}">
        <p14:creationId xmlns:p14="http://schemas.microsoft.com/office/powerpoint/2010/main" val="17042218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92EC84F8-F1B2-4FC6-B125-3320D4382029}"/>
              </a:ext>
            </a:extLst>
          </p:cNvPr>
          <p:cNvSpPr>
            <a:spLocks noGrp="1"/>
          </p:cNvSpPr>
          <p:nvPr>
            <p:ph type="body" sz="quarter" idx="10"/>
          </p:nvPr>
        </p:nvSpPr>
        <p:spPr>
          <a:xfrm>
            <a:off x="979004" y="987574"/>
            <a:ext cx="7993063" cy="638559"/>
          </a:xfrm>
        </p:spPr>
        <p:txBody>
          <a:bodyPr/>
          <a:lstStyle/>
          <a:p>
            <a:r>
              <a:rPr lang="de-DE" dirty="0"/>
              <a:t>Erfolge...</a:t>
            </a:r>
          </a:p>
        </p:txBody>
      </p:sp>
      <p:sp>
        <p:nvSpPr>
          <p:cNvPr id="5" name="Textplatzhalter 4">
            <a:extLst>
              <a:ext uri="{FF2B5EF4-FFF2-40B4-BE49-F238E27FC236}">
                <a16:creationId xmlns:a16="http://schemas.microsoft.com/office/drawing/2014/main" id="{3D584392-6E97-434D-838D-04A3BE4FFE10}"/>
              </a:ext>
            </a:extLst>
          </p:cNvPr>
          <p:cNvSpPr>
            <a:spLocks noGrp="1"/>
          </p:cNvSpPr>
          <p:nvPr>
            <p:ph type="body" sz="quarter" idx="11"/>
          </p:nvPr>
        </p:nvSpPr>
        <p:spPr>
          <a:xfrm>
            <a:off x="979003" y="1563638"/>
            <a:ext cx="7993063" cy="2880320"/>
          </a:xfrm>
        </p:spPr>
        <p:txBody>
          <a:bodyPr/>
          <a:lstStyle/>
          <a:p>
            <a:r>
              <a:rPr lang="de-DE" sz="1200" dirty="0"/>
              <a:t>...für die Bildungseinrichtungen:</a:t>
            </a:r>
          </a:p>
          <a:p>
            <a:pPr marL="171450" indent="-171450">
              <a:buFontTx/>
              <a:buChar char="-"/>
            </a:pPr>
            <a:r>
              <a:rPr lang="de-DE" sz="1200" dirty="0"/>
              <a:t>Erleichterung (z.B. bei der Eingewöhnung), da Kinder und Familie schon bekannt sind</a:t>
            </a:r>
          </a:p>
          <a:p>
            <a:pPr marL="171450" indent="-171450">
              <a:buFontTx/>
              <a:buChar char="-"/>
            </a:pPr>
            <a:r>
              <a:rPr lang="de-DE" sz="1200" dirty="0"/>
              <a:t>Ressourcen schonen und zusätzliche Ressourcen gewinnen </a:t>
            </a:r>
          </a:p>
          <a:p>
            <a:pPr marL="171450" indent="-171450">
              <a:buFontTx/>
              <a:buChar char="-"/>
            </a:pPr>
            <a:r>
              <a:rPr lang="de-DE" sz="1200" dirty="0"/>
              <a:t>Angebotsvielfalt flexibel angepasst an die Bedürfnisse der Familien</a:t>
            </a:r>
          </a:p>
          <a:p>
            <a:pPr marL="171450" indent="-171450">
              <a:buFontTx/>
              <a:buChar char="-"/>
            </a:pPr>
            <a:r>
              <a:rPr lang="de-DE" sz="1200" dirty="0"/>
              <a:t>Beratung und Übersetzungen im Haus</a:t>
            </a:r>
          </a:p>
          <a:p>
            <a:pPr marL="171450" indent="-171450">
              <a:buFontTx/>
              <a:buChar char="-"/>
            </a:pPr>
            <a:r>
              <a:rPr lang="de-DE" sz="1200" dirty="0"/>
              <a:t>Das erfolgreiche Konzept wird in den FGZ weitergeführt</a:t>
            </a:r>
          </a:p>
          <a:p>
            <a:endParaRPr lang="de-DE" sz="1200" dirty="0"/>
          </a:p>
          <a:p>
            <a:r>
              <a:rPr lang="de-DE" sz="1200" dirty="0"/>
              <a:t>FZ                   Fabi:</a:t>
            </a:r>
          </a:p>
          <a:p>
            <a:endParaRPr lang="de-DE" sz="1200" dirty="0"/>
          </a:p>
          <a:p>
            <a:pPr marL="171450" indent="-171450">
              <a:buFontTx/>
              <a:buChar char="-"/>
            </a:pPr>
            <a:r>
              <a:rPr lang="de-DE" sz="1200" dirty="0"/>
              <a:t>Bedarfe erkennen und darauf reagieren </a:t>
            </a:r>
          </a:p>
          <a:p>
            <a:pPr marL="171450" indent="-171450">
              <a:buFontTx/>
              <a:buChar char="-"/>
            </a:pPr>
            <a:r>
              <a:rPr lang="de-DE" sz="1200" dirty="0"/>
              <a:t>Anträge stellen</a:t>
            </a:r>
          </a:p>
          <a:p>
            <a:pPr marL="171450" indent="-171450">
              <a:buFontTx/>
              <a:buChar char="-"/>
            </a:pPr>
            <a:r>
              <a:rPr lang="de-DE" sz="1200" dirty="0"/>
              <a:t>Angebote gemeinsam durchführen </a:t>
            </a:r>
          </a:p>
          <a:p>
            <a:pPr marL="171450" indent="-171450">
              <a:buFontTx/>
              <a:buChar char="-"/>
            </a:pPr>
            <a:r>
              <a:rPr lang="de-DE" sz="1200" dirty="0"/>
              <a:t>Fachkräfte zusammenbringen</a:t>
            </a:r>
          </a:p>
          <a:p>
            <a:pPr marL="171450" indent="-171450">
              <a:buFontTx/>
              <a:buChar char="-"/>
            </a:pPr>
            <a:endParaRPr lang="de-DE" sz="1200" dirty="0"/>
          </a:p>
        </p:txBody>
      </p:sp>
      <p:sp>
        <p:nvSpPr>
          <p:cNvPr id="2" name="Pfeil: nach links gekrümmt 1">
            <a:extLst>
              <a:ext uri="{FF2B5EF4-FFF2-40B4-BE49-F238E27FC236}">
                <a16:creationId xmlns:a16="http://schemas.microsoft.com/office/drawing/2014/main" id="{5CD69FD2-5849-44FE-AA0E-D8C8ACB8B84A}"/>
              </a:ext>
            </a:extLst>
          </p:cNvPr>
          <p:cNvSpPr/>
          <p:nvPr/>
        </p:nvSpPr>
        <p:spPr>
          <a:xfrm>
            <a:off x="4319972" y="3579862"/>
            <a:ext cx="504056" cy="86409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pic>
        <p:nvPicPr>
          <p:cNvPr id="6" name="Grafik 5" descr="Handschlag mit einfarbiger Füllung">
            <a:extLst>
              <a:ext uri="{FF2B5EF4-FFF2-40B4-BE49-F238E27FC236}">
                <a16:creationId xmlns:a16="http://schemas.microsoft.com/office/drawing/2014/main" id="{9C138235-7128-4F6B-B06C-E9B8F7DCD51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03648" y="2859782"/>
            <a:ext cx="504056" cy="504056"/>
          </a:xfrm>
          <a:prstGeom prst="rect">
            <a:avLst/>
          </a:prstGeom>
        </p:spPr>
      </p:pic>
    </p:spTree>
    <p:extLst>
      <p:ext uri="{BB962C8B-B14F-4D97-AF65-F5344CB8AC3E}">
        <p14:creationId xmlns:p14="http://schemas.microsoft.com/office/powerpoint/2010/main" val="11368942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92EC84F8-F1B2-4FC6-B125-3320D4382029}"/>
              </a:ext>
            </a:extLst>
          </p:cNvPr>
          <p:cNvSpPr>
            <a:spLocks noGrp="1"/>
          </p:cNvSpPr>
          <p:nvPr>
            <p:ph type="body" sz="quarter" idx="10"/>
          </p:nvPr>
        </p:nvSpPr>
        <p:spPr>
          <a:xfrm>
            <a:off x="1000125" y="1275606"/>
            <a:ext cx="7993063" cy="638559"/>
          </a:xfrm>
        </p:spPr>
        <p:txBody>
          <a:bodyPr/>
          <a:lstStyle/>
          <a:p>
            <a:r>
              <a:rPr lang="de-DE" dirty="0"/>
              <a:t>Stolpersteine</a:t>
            </a:r>
          </a:p>
        </p:txBody>
      </p:sp>
      <p:sp>
        <p:nvSpPr>
          <p:cNvPr id="5" name="Textplatzhalter 4">
            <a:extLst>
              <a:ext uri="{FF2B5EF4-FFF2-40B4-BE49-F238E27FC236}">
                <a16:creationId xmlns:a16="http://schemas.microsoft.com/office/drawing/2014/main" id="{3D584392-6E97-434D-838D-04A3BE4FFE10}"/>
              </a:ext>
            </a:extLst>
          </p:cNvPr>
          <p:cNvSpPr>
            <a:spLocks noGrp="1"/>
          </p:cNvSpPr>
          <p:nvPr>
            <p:ph type="body" sz="quarter" idx="11"/>
          </p:nvPr>
        </p:nvSpPr>
        <p:spPr>
          <a:xfrm>
            <a:off x="979833" y="2103698"/>
            <a:ext cx="7993063" cy="2268252"/>
          </a:xfrm>
        </p:spPr>
        <p:txBody>
          <a:bodyPr/>
          <a:lstStyle/>
          <a:p>
            <a:pPr marL="171450" indent="-171450">
              <a:buFontTx/>
              <a:buChar char="-"/>
            </a:pPr>
            <a:r>
              <a:rPr lang="de-DE" sz="1200" dirty="0"/>
              <a:t>Viele verschiedene Fördertöpfe</a:t>
            </a:r>
          </a:p>
          <a:p>
            <a:pPr marL="171450" indent="-171450">
              <a:buFontTx/>
              <a:buChar char="-"/>
            </a:pPr>
            <a:r>
              <a:rPr lang="de-DE" sz="1200" dirty="0"/>
              <a:t>Fachkräftemangel</a:t>
            </a:r>
          </a:p>
          <a:p>
            <a:pPr marL="171450" indent="-171450">
              <a:buFontTx/>
              <a:buChar char="-"/>
            </a:pPr>
            <a:r>
              <a:rPr lang="de-DE" sz="1200" dirty="0"/>
              <a:t>Das Team muss mitgenommen werden – es gibt auch Gegenwehr</a:t>
            </a:r>
          </a:p>
          <a:p>
            <a:pPr marL="171450" indent="-171450">
              <a:buFontTx/>
              <a:buChar char="-"/>
            </a:pPr>
            <a:r>
              <a:rPr lang="de-DE" sz="1200" dirty="0"/>
              <a:t>Kooperationen pflegen, bindet auch Arbeitskraft und Zeit</a:t>
            </a:r>
          </a:p>
        </p:txBody>
      </p:sp>
      <p:pic>
        <p:nvPicPr>
          <p:cNvPr id="6" name="Grafik 5" descr="Warnung mit einfarbiger Füllung">
            <a:extLst>
              <a:ext uri="{FF2B5EF4-FFF2-40B4-BE49-F238E27FC236}">
                <a16:creationId xmlns:a16="http://schemas.microsoft.com/office/drawing/2014/main" id="{481D0EEC-22C1-48DF-BF55-5F68C2C665E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16016" y="1203598"/>
            <a:ext cx="648072" cy="648072"/>
          </a:xfrm>
          <a:prstGeom prst="rect">
            <a:avLst/>
          </a:prstGeom>
        </p:spPr>
      </p:pic>
    </p:spTree>
    <p:extLst>
      <p:ext uri="{BB962C8B-B14F-4D97-AF65-F5344CB8AC3E}">
        <p14:creationId xmlns:p14="http://schemas.microsoft.com/office/powerpoint/2010/main" val="934018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92EC84F8-F1B2-4FC6-B125-3320D4382029}"/>
              </a:ext>
            </a:extLst>
          </p:cNvPr>
          <p:cNvSpPr>
            <a:spLocks noGrp="1"/>
          </p:cNvSpPr>
          <p:nvPr>
            <p:ph type="body" sz="quarter" idx="10"/>
          </p:nvPr>
        </p:nvSpPr>
        <p:spPr>
          <a:xfrm>
            <a:off x="1000125" y="1275606"/>
            <a:ext cx="7993063" cy="638559"/>
          </a:xfrm>
        </p:spPr>
        <p:txBody>
          <a:bodyPr/>
          <a:lstStyle/>
          <a:p>
            <a:r>
              <a:rPr lang="de-DE" dirty="0"/>
              <a:t>Plenumsarbeit</a:t>
            </a:r>
          </a:p>
        </p:txBody>
      </p:sp>
      <p:sp>
        <p:nvSpPr>
          <p:cNvPr id="5" name="Textplatzhalter 4">
            <a:extLst>
              <a:ext uri="{FF2B5EF4-FFF2-40B4-BE49-F238E27FC236}">
                <a16:creationId xmlns:a16="http://schemas.microsoft.com/office/drawing/2014/main" id="{3D584392-6E97-434D-838D-04A3BE4FFE10}"/>
              </a:ext>
            </a:extLst>
          </p:cNvPr>
          <p:cNvSpPr>
            <a:spLocks noGrp="1"/>
          </p:cNvSpPr>
          <p:nvPr>
            <p:ph type="body" sz="quarter" idx="11"/>
          </p:nvPr>
        </p:nvSpPr>
        <p:spPr>
          <a:xfrm>
            <a:off x="979833" y="1931760"/>
            <a:ext cx="7993063" cy="2512197"/>
          </a:xfrm>
        </p:spPr>
        <p:txBody>
          <a:bodyPr/>
          <a:lstStyle/>
          <a:p>
            <a:pPr marL="171450" indent="-171450">
              <a:buFontTx/>
              <a:buChar char="-"/>
            </a:pPr>
            <a:r>
              <a:rPr lang="de-DE" sz="1600" b="0" dirty="0">
                <a:solidFill>
                  <a:srgbClr val="00B050"/>
                </a:solidFill>
              </a:rPr>
              <a:t>Welche Angebote/Projekte setze ich schon um?			Grüne Karten</a:t>
            </a:r>
          </a:p>
          <a:p>
            <a:pPr marL="628650" lvl="1" indent="-171450">
              <a:buFontTx/>
              <a:buChar char="-"/>
            </a:pPr>
            <a:r>
              <a:rPr lang="de-DE" sz="1600" dirty="0">
                <a:solidFill>
                  <a:srgbClr val="00B050"/>
                </a:solidFill>
              </a:rPr>
              <a:t>Welche Erfahrungen habe ich damit gemacht?</a:t>
            </a:r>
            <a:endParaRPr lang="de-DE" sz="1600" b="0" dirty="0">
              <a:solidFill>
                <a:srgbClr val="00B050"/>
              </a:solidFill>
            </a:endParaRPr>
          </a:p>
          <a:p>
            <a:pPr marL="171450" indent="-171450">
              <a:buFontTx/>
              <a:buChar char="-"/>
            </a:pPr>
            <a:r>
              <a:rPr lang="de-DE" sz="1600" b="0" dirty="0">
                <a:solidFill>
                  <a:srgbClr val="00B050"/>
                </a:solidFill>
              </a:rPr>
              <a:t>Welche Angebote/Projekte kann ich mir vorstellen umzusetzen? 	Grüne Karten</a:t>
            </a:r>
          </a:p>
          <a:p>
            <a:pPr marL="628650" lvl="1" indent="-171450">
              <a:buFontTx/>
              <a:buChar char="-"/>
            </a:pPr>
            <a:r>
              <a:rPr lang="de-DE" sz="1600" dirty="0">
                <a:solidFill>
                  <a:srgbClr val="00B050"/>
                </a:solidFill>
              </a:rPr>
              <a:t>Was brauche ich noch dazu?</a:t>
            </a:r>
          </a:p>
          <a:p>
            <a:pPr marL="628650" lvl="1" indent="-171450">
              <a:buFontTx/>
              <a:buChar char="-"/>
            </a:pPr>
            <a:r>
              <a:rPr lang="de-DE" sz="1600" b="0" dirty="0">
                <a:solidFill>
                  <a:srgbClr val="00B050"/>
                </a:solidFill>
              </a:rPr>
              <a:t>Was steht mir im Weg?</a:t>
            </a:r>
          </a:p>
          <a:p>
            <a:pPr marL="171450" indent="-171450">
              <a:buFontTx/>
              <a:buChar char="-"/>
            </a:pPr>
            <a:r>
              <a:rPr lang="de-DE" sz="1600" b="0" dirty="0">
                <a:solidFill>
                  <a:srgbClr val="FF0000"/>
                </a:solidFill>
              </a:rPr>
              <a:t>Welche Stolpersteine begegnen mir/können mir begegnen? 	Rote Karten</a:t>
            </a:r>
          </a:p>
          <a:p>
            <a:pPr marL="171450" indent="-171450">
              <a:buFontTx/>
              <a:buChar char="-"/>
            </a:pPr>
            <a:r>
              <a:rPr lang="de-DE" sz="1600" b="0" dirty="0">
                <a:solidFill>
                  <a:srgbClr val="003063"/>
                </a:solidFill>
              </a:rPr>
              <a:t>Welche Rahmenbedingungen sind hilfreich?			Blaue Karten</a:t>
            </a:r>
          </a:p>
          <a:p>
            <a:pPr marL="171450" indent="-171450">
              <a:buFontTx/>
              <a:buChar char="-"/>
            </a:pPr>
            <a:r>
              <a:rPr lang="de-DE" sz="1600" b="0" dirty="0">
                <a:solidFill>
                  <a:srgbClr val="003063"/>
                </a:solidFill>
              </a:rPr>
              <a:t>Wünsche/Forderungen!					Blaue Karten</a:t>
            </a:r>
          </a:p>
        </p:txBody>
      </p:sp>
    </p:spTree>
    <p:extLst>
      <p:ext uri="{BB962C8B-B14F-4D97-AF65-F5344CB8AC3E}">
        <p14:creationId xmlns:p14="http://schemas.microsoft.com/office/powerpoint/2010/main" val="18183216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86767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B3050B5-CD6B-4798-84B9-FEE40D7B8458}"/>
              </a:ext>
            </a:extLst>
          </p:cNvPr>
          <p:cNvSpPr>
            <a:spLocks noGrp="1"/>
          </p:cNvSpPr>
          <p:nvPr>
            <p:ph sz="quarter" idx="10"/>
          </p:nvPr>
        </p:nvSpPr>
        <p:spPr/>
        <p:txBody>
          <a:bodyPr/>
          <a:lstStyle/>
          <a:p>
            <a:r>
              <a:rPr lang="de-DE" dirty="0"/>
              <a:t>Herzlich Willkommen</a:t>
            </a:r>
          </a:p>
        </p:txBody>
      </p:sp>
      <p:sp>
        <p:nvSpPr>
          <p:cNvPr id="3" name="Textplatzhalter 2">
            <a:extLst>
              <a:ext uri="{FF2B5EF4-FFF2-40B4-BE49-F238E27FC236}">
                <a16:creationId xmlns:a16="http://schemas.microsoft.com/office/drawing/2014/main" id="{1D690A7E-8451-4166-8219-60A3000A7122}"/>
              </a:ext>
            </a:extLst>
          </p:cNvPr>
          <p:cNvSpPr>
            <a:spLocks noGrp="1"/>
          </p:cNvSpPr>
          <p:nvPr>
            <p:ph type="body" sz="quarter" idx="11"/>
          </p:nvPr>
        </p:nvSpPr>
        <p:spPr>
          <a:xfrm>
            <a:off x="1000800" y="2643759"/>
            <a:ext cx="7747664" cy="1008062"/>
          </a:xfrm>
        </p:spPr>
        <p:txBody>
          <a:bodyPr/>
          <a:lstStyle/>
          <a:p>
            <a:r>
              <a:rPr lang="de-DE" dirty="0"/>
              <a:t>Barbara Seidel – Fachberaterin DRK-Kitas Duisburg</a:t>
            </a:r>
          </a:p>
          <a:p>
            <a:r>
              <a:rPr lang="de-DE" dirty="0"/>
              <a:t>Anna Žalac – Leiterin DRK-Bildungswerke</a:t>
            </a:r>
          </a:p>
          <a:p>
            <a:endParaRPr lang="de-DE" sz="2000" b="0" dirty="0"/>
          </a:p>
          <a:p>
            <a:r>
              <a:rPr lang="de-DE" sz="2000" b="0" dirty="0"/>
              <a:t>DRK-Kreisverband Duisburg e.V.  </a:t>
            </a:r>
          </a:p>
        </p:txBody>
      </p:sp>
      <p:pic>
        <p:nvPicPr>
          <p:cNvPr id="5" name="Grafik 4">
            <a:extLst>
              <a:ext uri="{FF2B5EF4-FFF2-40B4-BE49-F238E27FC236}">
                <a16:creationId xmlns:a16="http://schemas.microsoft.com/office/drawing/2014/main" id="{FDFA0AD7-9F99-483A-A49E-BE5CC65260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4752" y="3651821"/>
            <a:ext cx="1293712" cy="662188"/>
          </a:xfrm>
          <a:prstGeom prst="rect">
            <a:avLst/>
          </a:prstGeom>
        </p:spPr>
      </p:pic>
    </p:spTree>
    <p:extLst>
      <p:ext uri="{BB962C8B-B14F-4D97-AF65-F5344CB8AC3E}">
        <p14:creationId xmlns:p14="http://schemas.microsoft.com/office/powerpoint/2010/main" val="33162014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AD9D6440-6B5C-417A-AB5B-4E5EB8E311F8}"/>
              </a:ext>
            </a:extLst>
          </p:cNvPr>
          <p:cNvSpPr>
            <a:spLocks noGrp="1"/>
          </p:cNvSpPr>
          <p:nvPr>
            <p:ph type="body" sz="quarter" idx="10"/>
          </p:nvPr>
        </p:nvSpPr>
        <p:spPr/>
        <p:txBody>
          <a:bodyPr/>
          <a:lstStyle/>
          <a:p>
            <a:r>
              <a:rPr lang="de-DE" dirty="0"/>
              <a:t>Workshop Übersicht</a:t>
            </a:r>
          </a:p>
        </p:txBody>
      </p:sp>
      <p:sp>
        <p:nvSpPr>
          <p:cNvPr id="5" name="Inhaltsplatzhalter 4">
            <a:extLst>
              <a:ext uri="{FF2B5EF4-FFF2-40B4-BE49-F238E27FC236}">
                <a16:creationId xmlns:a16="http://schemas.microsoft.com/office/drawing/2014/main" id="{8E498F77-041A-48AD-A7EA-614F45DB8AE1}"/>
              </a:ext>
            </a:extLst>
          </p:cNvPr>
          <p:cNvSpPr>
            <a:spLocks noGrp="1"/>
          </p:cNvSpPr>
          <p:nvPr>
            <p:ph sz="quarter" idx="11"/>
          </p:nvPr>
        </p:nvSpPr>
        <p:spPr/>
        <p:txBody>
          <a:bodyPr/>
          <a:lstStyle/>
          <a:p>
            <a:r>
              <a:rPr lang="de-DE" dirty="0"/>
              <a:t>Kurze Vorstellung: 	- Familienbildung</a:t>
            </a:r>
          </a:p>
          <a:p>
            <a:pPr marL="0" indent="0">
              <a:buNone/>
            </a:pPr>
            <a:r>
              <a:rPr lang="de-DE" dirty="0"/>
              <a:t>			- Familienzentren</a:t>
            </a:r>
          </a:p>
          <a:p>
            <a:pPr marL="0" indent="0">
              <a:buNone/>
            </a:pPr>
            <a:r>
              <a:rPr lang="de-DE" dirty="0"/>
              <a:t>			- Familiengrundschulzentren</a:t>
            </a:r>
          </a:p>
          <a:p>
            <a:r>
              <a:rPr lang="de-DE" dirty="0"/>
              <a:t>Netzwerk- und sozialraumorientierte Arbeit an der Präventionskette entlang am Beispiel Duisburg Hochfeld</a:t>
            </a:r>
          </a:p>
          <a:p>
            <a:r>
              <a:rPr lang="de-DE" dirty="0"/>
              <a:t>Erfolge und Stolpersteine</a:t>
            </a:r>
          </a:p>
          <a:p>
            <a:r>
              <a:rPr lang="de-DE" dirty="0"/>
              <a:t>Im Plenum sammeln</a:t>
            </a:r>
          </a:p>
        </p:txBody>
      </p:sp>
    </p:spTree>
    <p:extLst>
      <p:ext uri="{BB962C8B-B14F-4D97-AF65-F5344CB8AC3E}">
        <p14:creationId xmlns:p14="http://schemas.microsoft.com/office/powerpoint/2010/main" val="4036801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E6A5AC1-6B45-4AA1-8769-0D8B6189818A}"/>
              </a:ext>
            </a:extLst>
          </p:cNvPr>
          <p:cNvSpPr>
            <a:spLocks noGrp="1"/>
          </p:cNvSpPr>
          <p:nvPr>
            <p:ph sz="quarter" idx="10"/>
          </p:nvPr>
        </p:nvSpPr>
        <p:spPr/>
        <p:txBody>
          <a:bodyPr/>
          <a:lstStyle/>
          <a:p>
            <a:r>
              <a:rPr lang="de-DE" dirty="0"/>
              <a:t>Familienbildung</a:t>
            </a:r>
          </a:p>
        </p:txBody>
      </p:sp>
      <p:sp>
        <p:nvSpPr>
          <p:cNvPr id="4" name="Textplatzhalter 3">
            <a:extLst>
              <a:ext uri="{FF2B5EF4-FFF2-40B4-BE49-F238E27FC236}">
                <a16:creationId xmlns:a16="http://schemas.microsoft.com/office/drawing/2014/main" id="{258A6F21-9A24-4E7F-90D1-CF1D75D8BD6C}"/>
              </a:ext>
            </a:extLst>
          </p:cNvPr>
          <p:cNvSpPr>
            <a:spLocks noGrp="1"/>
          </p:cNvSpPr>
          <p:nvPr>
            <p:ph type="body" sz="quarter" idx="12"/>
          </p:nvPr>
        </p:nvSpPr>
        <p:spPr>
          <a:xfrm>
            <a:off x="1000125" y="2500313"/>
            <a:ext cx="7056438" cy="1655613"/>
          </a:xfrm>
        </p:spPr>
        <p:txBody>
          <a:bodyPr/>
          <a:lstStyle/>
          <a:p>
            <a:r>
              <a:rPr lang="de-DE" sz="1200" b="0" dirty="0">
                <a:solidFill>
                  <a:schemeClr val="tx1"/>
                </a:solidFill>
              </a:rPr>
              <a:t>Familienbildung unterstützt Familien dabei die Herausforderungen des Familienlebens gut zu meistern. Sie bietet ein vielfältiges, wohnortnahes, kostengünstiges Programm. Die Kurse werden von qualifizierten und engagierten Kursleitungen durchgeführt. </a:t>
            </a:r>
          </a:p>
          <a:p>
            <a:r>
              <a:rPr lang="de-DE" sz="1200" b="0" i="0" dirty="0">
                <a:solidFill>
                  <a:schemeClr val="tx1"/>
                </a:solidFill>
                <a:effectLst/>
              </a:rPr>
              <a:t>Einrichtungen der Familienbildung in NRW sind in eine Vielzahl von Netzwerken eingebunden. Überall dort, wo Familienbildung erfolgreich mit weiteren Institutionen zusammenarbeiten und vernetzt sind, wird die Angebotsvielfalt für Familien ausgebaut. </a:t>
            </a:r>
          </a:p>
          <a:p>
            <a:r>
              <a:rPr lang="de-DE" sz="1200" b="0" i="0" dirty="0">
                <a:solidFill>
                  <a:schemeClr val="tx1"/>
                </a:solidFill>
                <a:effectLst/>
              </a:rPr>
              <a:t>Familienbildung begleitet Eltern von der Geburt bis ins Jugendalter, perfekt abgestimmt auf Jugendhilfeplanung und Frühe Hilfen für langfristig positive Lebensbedingungen.</a:t>
            </a:r>
            <a:endParaRPr lang="de-DE" sz="1200" b="0" dirty="0">
              <a:solidFill>
                <a:schemeClr val="tx1"/>
              </a:solidFill>
            </a:endParaRPr>
          </a:p>
        </p:txBody>
      </p:sp>
    </p:spTree>
    <p:extLst>
      <p:ext uri="{BB962C8B-B14F-4D97-AF65-F5344CB8AC3E}">
        <p14:creationId xmlns:p14="http://schemas.microsoft.com/office/powerpoint/2010/main" val="29645332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A85F2AA2-FC03-48E0-A3D3-1205970B7AE7}"/>
              </a:ext>
            </a:extLst>
          </p:cNvPr>
          <p:cNvSpPr>
            <a:spLocks noGrp="1"/>
          </p:cNvSpPr>
          <p:nvPr>
            <p:ph type="body" sz="quarter" idx="12"/>
          </p:nvPr>
        </p:nvSpPr>
        <p:spPr>
          <a:xfrm>
            <a:off x="1019589" y="1468332"/>
            <a:ext cx="6596063" cy="647700"/>
          </a:xfrm>
          <a:prstGeom prst="rect">
            <a:avLst/>
          </a:prstGeom>
        </p:spPr>
        <p:txBody>
          <a:bodyPr/>
          <a:lstStyle/>
          <a:p>
            <a:r>
              <a:rPr lang="de-DE" sz="3200" dirty="0"/>
              <a:t>Finanzierung</a:t>
            </a:r>
          </a:p>
        </p:txBody>
      </p:sp>
      <p:sp>
        <p:nvSpPr>
          <p:cNvPr id="5" name="Textplatzhalter 4">
            <a:extLst>
              <a:ext uri="{FF2B5EF4-FFF2-40B4-BE49-F238E27FC236}">
                <a16:creationId xmlns:a16="http://schemas.microsoft.com/office/drawing/2014/main" id="{C266AA0C-32B8-42FF-B9CF-BCDC028BC15E}"/>
              </a:ext>
            </a:extLst>
          </p:cNvPr>
          <p:cNvSpPr>
            <a:spLocks noGrp="1"/>
          </p:cNvSpPr>
          <p:nvPr>
            <p:ph type="body" sz="quarter" idx="13"/>
          </p:nvPr>
        </p:nvSpPr>
        <p:spPr>
          <a:xfrm>
            <a:off x="1019589" y="2379272"/>
            <a:ext cx="6956251" cy="1848662"/>
          </a:xfrm>
        </p:spPr>
        <p:txBody>
          <a:bodyPr/>
          <a:lstStyle/>
          <a:p>
            <a:r>
              <a:rPr lang="de-DE" sz="1200" dirty="0"/>
              <a:t>Bund 		  z.B. Elternchance</a:t>
            </a:r>
          </a:p>
          <a:p>
            <a:pPr marL="0" indent="0">
              <a:buNone/>
            </a:pPr>
            <a:endParaRPr lang="de-DE" sz="1200" dirty="0"/>
          </a:p>
          <a:p>
            <a:pPr marL="0" indent="0">
              <a:buNone/>
            </a:pPr>
            <a:endParaRPr lang="de-DE" sz="1200" dirty="0"/>
          </a:p>
          <a:p>
            <a:r>
              <a:rPr lang="de-DE" sz="1200" dirty="0"/>
              <a:t>Land 		  Förderung über das </a:t>
            </a:r>
            <a:r>
              <a:rPr lang="de-DE" sz="1200" dirty="0" err="1"/>
              <a:t>WbG</a:t>
            </a:r>
            <a:r>
              <a:rPr lang="de-DE" sz="1200" dirty="0"/>
              <a:t> und Zusatzmittel über das MKJFGFI</a:t>
            </a:r>
          </a:p>
          <a:p>
            <a:pPr marL="0" indent="0">
              <a:buNone/>
            </a:pPr>
            <a:r>
              <a:rPr lang="de-DE" sz="1200" dirty="0"/>
              <a:t>		  Kinderstark, Brückenprojekte</a:t>
            </a:r>
          </a:p>
          <a:p>
            <a:pPr marL="0" indent="0">
              <a:buNone/>
            </a:pPr>
            <a:endParaRPr lang="de-DE" sz="1200" dirty="0"/>
          </a:p>
          <a:p>
            <a:r>
              <a:rPr lang="de-DE" sz="1200" dirty="0"/>
              <a:t>Kommune 	  Sprachfördermittel</a:t>
            </a:r>
          </a:p>
          <a:p>
            <a:pPr marL="0" indent="0">
              <a:buNone/>
            </a:pPr>
            <a:r>
              <a:rPr lang="de-DE" sz="1200" dirty="0"/>
              <a:t>		  Kinderschutz/Prävention</a:t>
            </a:r>
          </a:p>
          <a:p>
            <a:pPr lvl="4"/>
            <a:endParaRPr lang="de-DE" sz="100" dirty="0"/>
          </a:p>
        </p:txBody>
      </p:sp>
      <p:sp>
        <p:nvSpPr>
          <p:cNvPr id="6" name="Pfeil: nach rechts 5">
            <a:extLst>
              <a:ext uri="{FF2B5EF4-FFF2-40B4-BE49-F238E27FC236}">
                <a16:creationId xmlns:a16="http://schemas.microsoft.com/office/drawing/2014/main" id="{1F5AA921-528F-4835-A2F9-5F17527B1416}"/>
              </a:ext>
            </a:extLst>
          </p:cNvPr>
          <p:cNvSpPr/>
          <p:nvPr/>
        </p:nvSpPr>
        <p:spPr>
          <a:xfrm>
            <a:off x="2267743" y="2376455"/>
            <a:ext cx="504057"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a:extLst>
              <a:ext uri="{FF2B5EF4-FFF2-40B4-BE49-F238E27FC236}">
                <a16:creationId xmlns:a16="http://schemas.microsoft.com/office/drawing/2014/main" id="{3295CCF0-0089-418E-9C1C-F9691207D6F1}"/>
              </a:ext>
            </a:extLst>
          </p:cNvPr>
          <p:cNvPicPr>
            <a:picLocks noChangeAspect="1"/>
          </p:cNvPicPr>
          <p:nvPr/>
        </p:nvPicPr>
        <p:blipFill>
          <a:blip r:embed="rId2"/>
          <a:stretch>
            <a:fillRect/>
          </a:stretch>
        </p:blipFill>
        <p:spPr>
          <a:xfrm>
            <a:off x="2267745" y="2992705"/>
            <a:ext cx="505320" cy="288032"/>
          </a:xfrm>
          <a:prstGeom prst="rect">
            <a:avLst/>
          </a:prstGeom>
        </p:spPr>
      </p:pic>
      <p:pic>
        <p:nvPicPr>
          <p:cNvPr id="8" name="Grafik 7">
            <a:extLst>
              <a:ext uri="{FF2B5EF4-FFF2-40B4-BE49-F238E27FC236}">
                <a16:creationId xmlns:a16="http://schemas.microsoft.com/office/drawing/2014/main" id="{0DB1EA3A-EB7E-4120-8883-F1A5D2AD2ED2}"/>
              </a:ext>
            </a:extLst>
          </p:cNvPr>
          <p:cNvPicPr>
            <a:picLocks noChangeAspect="1"/>
          </p:cNvPicPr>
          <p:nvPr/>
        </p:nvPicPr>
        <p:blipFill>
          <a:blip r:embed="rId2"/>
          <a:stretch>
            <a:fillRect/>
          </a:stretch>
        </p:blipFill>
        <p:spPr>
          <a:xfrm>
            <a:off x="2267745" y="3668425"/>
            <a:ext cx="505320" cy="288032"/>
          </a:xfrm>
          <a:prstGeom prst="rect">
            <a:avLst/>
          </a:prstGeom>
        </p:spPr>
      </p:pic>
    </p:spTree>
    <p:extLst>
      <p:ext uri="{BB962C8B-B14F-4D97-AF65-F5344CB8AC3E}">
        <p14:creationId xmlns:p14="http://schemas.microsoft.com/office/powerpoint/2010/main" val="20122673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E6A5AC1-6B45-4AA1-8769-0D8B6189818A}"/>
              </a:ext>
            </a:extLst>
          </p:cNvPr>
          <p:cNvSpPr>
            <a:spLocks noGrp="1"/>
          </p:cNvSpPr>
          <p:nvPr>
            <p:ph sz="quarter" idx="10"/>
          </p:nvPr>
        </p:nvSpPr>
        <p:spPr/>
        <p:txBody>
          <a:bodyPr/>
          <a:lstStyle/>
          <a:p>
            <a:r>
              <a:rPr lang="de-DE" dirty="0"/>
              <a:t>Familienzentren</a:t>
            </a:r>
          </a:p>
        </p:txBody>
      </p:sp>
      <p:sp>
        <p:nvSpPr>
          <p:cNvPr id="4" name="Textplatzhalter 3">
            <a:extLst>
              <a:ext uri="{FF2B5EF4-FFF2-40B4-BE49-F238E27FC236}">
                <a16:creationId xmlns:a16="http://schemas.microsoft.com/office/drawing/2014/main" id="{258A6F21-9A24-4E7F-90D1-CF1D75D8BD6C}"/>
              </a:ext>
            </a:extLst>
          </p:cNvPr>
          <p:cNvSpPr>
            <a:spLocks noGrp="1"/>
          </p:cNvSpPr>
          <p:nvPr>
            <p:ph type="body" sz="quarter" idx="12"/>
          </p:nvPr>
        </p:nvSpPr>
        <p:spPr>
          <a:xfrm>
            <a:off x="1000125" y="2500313"/>
            <a:ext cx="7056438" cy="1655613"/>
          </a:xfrm>
        </p:spPr>
        <p:txBody>
          <a:bodyPr/>
          <a:lstStyle/>
          <a:p>
            <a:r>
              <a:rPr lang="de-DE" sz="1200" b="0" i="0" dirty="0">
                <a:solidFill>
                  <a:schemeClr val="tx1"/>
                </a:solidFill>
                <a:effectLst/>
              </a:rPr>
              <a:t>Familienzentren sollen Eltern den Zugang zu niederschwelligen Unterstützungsangeboten erleichtern.</a:t>
            </a:r>
          </a:p>
          <a:p>
            <a:r>
              <a:rPr lang="de-DE" sz="1200" b="0" i="0" dirty="0">
                <a:solidFill>
                  <a:schemeClr val="tx1"/>
                </a:solidFill>
                <a:effectLst/>
              </a:rPr>
              <a:t>Familienzentren bieten Beratungsdienste zu verschiedenen Themen wie Erziehung, Gesundheit, Ernährung und Bildung.</a:t>
            </a:r>
          </a:p>
          <a:p>
            <a:r>
              <a:rPr lang="de-DE" sz="1200" b="0" dirty="0">
                <a:solidFill>
                  <a:schemeClr val="tx1"/>
                </a:solidFill>
              </a:rPr>
              <a:t>Familienzentren fördern den Austausch und die Vernetzung zwischen Familien und kooperieren eng mit anderen sozialen und pädagogischen Einrichtungen.</a:t>
            </a:r>
          </a:p>
          <a:p>
            <a:r>
              <a:rPr lang="de-DE" sz="1200" b="0" i="0" dirty="0">
                <a:solidFill>
                  <a:schemeClr val="tx1"/>
                </a:solidFill>
                <a:effectLst/>
              </a:rPr>
              <a:t>Familienzentren organisieren Bildungs</a:t>
            </a:r>
            <a:r>
              <a:rPr lang="de-DE" sz="1200" b="0" dirty="0">
                <a:solidFill>
                  <a:schemeClr val="tx1"/>
                </a:solidFill>
              </a:rPr>
              <a:t>- und Freizeitangebote.</a:t>
            </a:r>
          </a:p>
          <a:p>
            <a:r>
              <a:rPr lang="de-DE" sz="1200" i="0" dirty="0">
                <a:solidFill>
                  <a:schemeClr val="tx1"/>
                </a:solidFill>
                <a:effectLst/>
              </a:rPr>
              <a:t>Familienzentren schaffen bedarfsgerechte örtliche Netzwerke</a:t>
            </a:r>
            <a:r>
              <a:rPr lang="de-DE" sz="1200" b="0" i="0" dirty="0">
                <a:solidFill>
                  <a:schemeClr val="tx1"/>
                </a:solidFill>
                <a:effectLst/>
              </a:rPr>
              <a:t>.</a:t>
            </a:r>
          </a:p>
          <a:p>
            <a:endParaRPr lang="de-DE" sz="1200" b="0" i="0" dirty="0">
              <a:solidFill>
                <a:schemeClr val="tx1"/>
              </a:solidFill>
              <a:effectLst/>
            </a:endParaRPr>
          </a:p>
        </p:txBody>
      </p:sp>
    </p:spTree>
    <p:extLst>
      <p:ext uri="{BB962C8B-B14F-4D97-AF65-F5344CB8AC3E}">
        <p14:creationId xmlns:p14="http://schemas.microsoft.com/office/powerpoint/2010/main" val="10556167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A85F2AA2-FC03-48E0-A3D3-1205970B7AE7}"/>
              </a:ext>
            </a:extLst>
          </p:cNvPr>
          <p:cNvSpPr>
            <a:spLocks noGrp="1"/>
          </p:cNvSpPr>
          <p:nvPr>
            <p:ph type="body" sz="quarter" idx="12"/>
          </p:nvPr>
        </p:nvSpPr>
        <p:spPr>
          <a:xfrm>
            <a:off x="1019589" y="1468332"/>
            <a:ext cx="6596063" cy="647700"/>
          </a:xfrm>
          <a:prstGeom prst="rect">
            <a:avLst/>
          </a:prstGeom>
        </p:spPr>
        <p:txBody>
          <a:bodyPr/>
          <a:lstStyle/>
          <a:p>
            <a:r>
              <a:rPr lang="de-DE" sz="3200" dirty="0"/>
              <a:t>Finanzierung</a:t>
            </a:r>
          </a:p>
        </p:txBody>
      </p:sp>
      <p:sp>
        <p:nvSpPr>
          <p:cNvPr id="5" name="Textplatzhalter 4">
            <a:extLst>
              <a:ext uri="{FF2B5EF4-FFF2-40B4-BE49-F238E27FC236}">
                <a16:creationId xmlns:a16="http://schemas.microsoft.com/office/drawing/2014/main" id="{C266AA0C-32B8-42FF-B9CF-BCDC028BC15E}"/>
              </a:ext>
            </a:extLst>
          </p:cNvPr>
          <p:cNvSpPr>
            <a:spLocks noGrp="1"/>
          </p:cNvSpPr>
          <p:nvPr>
            <p:ph type="body" sz="quarter" idx="13"/>
          </p:nvPr>
        </p:nvSpPr>
        <p:spPr>
          <a:xfrm>
            <a:off x="1019589" y="2379272"/>
            <a:ext cx="6956251" cy="1848662"/>
          </a:xfrm>
        </p:spPr>
        <p:txBody>
          <a:bodyPr/>
          <a:lstStyle/>
          <a:p>
            <a:r>
              <a:rPr lang="de-DE" sz="1200" dirty="0"/>
              <a:t>Bund 		Bundesprogramme wie Sprach-Kita, Fachkräfteoffensive</a:t>
            </a:r>
          </a:p>
          <a:p>
            <a:pPr marL="0" indent="0">
              <a:buNone/>
            </a:pPr>
            <a:endParaRPr lang="de-DE" sz="1200" dirty="0"/>
          </a:p>
          <a:p>
            <a:pPr marL="0" indent="0">
              <a:buNone/>
            </a:pPr>
            <a:endParaRPr lang="de-DE" sz="1200" dirty="0"/>
          </a:p>
          <a:p>
            <a:r>
              <a:rPr lang="de-DE" sz="1200" dirty="0"/>
              <a:t>Land 		Dynamisierte jährliche </a:t>
            </a:r>
            <a:r>
              <a:rPr lang="de-DE" sz="1200" dirty="0" err="1"/>
              <a:t>Kibiz</a:t>
            </a:r>
            <a:r>
              <a:rPr lang="de-DE" sz="1200" dirty="0"/>
              <a:t>-Förderung </a:t>
            </a:r>
          </a:p>
          <a:p>
            <a:endParaRPr lang="de-DE" sz="1200" dirty="0"/>
          </a:p>
          <a:p>
            <a:endParaRPr lang="de-DE" sz="1200" dirty="0"/>
          </a:p>
          <a:p>
            <a:r>
              <a:rPr lang="de-DE" sz="1200" dirty="0"/>
              <a:t>Kommune	  Sprachfördermittel</a:t>
            </a:r>
          </a:p>
          <a:p>
            <a:pPr marL="0" indent="0">
              <a:buNone/>
            </a:pPr>
            <a:r>
              <a:rPr lang="de-DE" sz="1200" dirty="0"/>
              <a:t>		  Kinderschutz/Prävention</a:t>
            </a:r>
          </a:p>
          <a:p>
            <a:pPr lvl="4"/>
            <a:endParaRPr lang="de-DE" sz="100" dirty="0"/>
          </a:p>
        </p:txBody>
      </p:sp>
      <p:sp>
        <p:nvSpPr>
          <p:cNvPr id="6" name="Pfeil: nach rechts 5">
            <a:extLst>
              <a:ext uri="{FF2B5EF4-FFF2-40B4-BE49-F238E27FC236}">
                <a16:creationId xmlns:a16="http://schemas.microsoft.com/office/drawing/2014/main" id="{1F5AA921-528F-4835-A2F9-5F17527B1416}"/>
              </a:ext>
            </a:extLst>
          </p:cNvPr>
          <p:cNvSpPr/>
          <p:nvPr/>
        </p:nvSpPr>
        <p:spPr>
          <a:xfrm>
            <a:off x="2267743" y="2376455"/>
            <a:ext cx="504057"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a:extLst>
              <a:ext uri="{FF2B5EF4-FFF2-40B4-BE49-F238E27FC236}">
                <a16:creationId xmlns:a16="http://schemas.microsoft.com/office/drawing/2014/main" id="{3295CCF0-0089-418E-9C1C-F9691207D6F1}"/>
              </a:ext>
            </a:extLst>
          </p:cNvPr>
          <p:cNvPicPr>
            <a:picLocks noChangeAspect="1"/>
          </p:cNvPicPr>
          <p:nvPr/>
        </p:nvPicPr>
        <p:blipFill>
          <a:blip r:embed="rId2"/>
          <a:stretch>
            <a:fillRect/>
          </a:stretch>
        </p:blipFill>
        <p:spPr>
          <a:xfrm>
            <a:off x="2267745" y="2992705"/>
            <a:ext cx="505320" cy="288032"/>
          </a:xfrm>
          <a:prstGeom prst="rect">
            <a:avLst/>
          </a:prstGeom>
        </p:spPr>
      </p:pic>
      <p:pic>
        <p:nvPicPr>
          <p:cNvPr id="8" name="Grafik 7">
            <a:extLst>
              <a:ext uri="{FF2B5EF4-FFF2-40B4-BE49-F238E27FC236}">
                <a16:creationId xmlns:a16="http://schemas.microsoft.com/office/drawing/2014/main" id="{0DB1EA3A-EB7E-4120-8883-F1A5D2AD2ED2}"/>
              </a:ext>
            </a:extLst>
          </p:cNvPr>
          <p:cNvPicPr>
            <a:picLocks noChangeAspect="1"/>
          </p:cNvPicPr>
          <p:nvPr/>
        </p:nvPicPr>
        <p:blipFill>
          <a:blip r:embed="rId2"/>
          <a:stretch>
            <a:fillRect/>
          </a:stretch>
        </p:blipFill>
        <p:spPr>
          <a:xfrm>
            <a:off x="2267745" y="3668425"/>
            <a:ext cx="505320" cy="288032"/>
          </a:xfrm>
          <a:prstGeom prst="rect">
            <a:avLst/>
          </a:prstGeom>
        </p:spPr>
      </p:pic>
    </p:spTree>
    <p:extLst>
      <p:ext uri="{BB962C8B-B14F-4D97-AF65-F5344CB8AC3E}">
        <p14:creationId xmlns:p14="http://schemas.microsoft.com/office/powerpoint/2010/main" val="1695104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A85F2AA2-FC03-48E0-A3D3-1205970B7AE7}"/>
              </a:ext>
            </a:extLst>
          </p:cNvPr>
          <p:cNvSpPr>
            <a:spLocks noGrp="1"/>
          </p:cNvSpPr>
          <p:nvPr>
            <p:ph type="body" sz="quarter" idx="12"/>
          </p:nvPr>
        </p:nvSpPr>
        <p:spPr>
          <a:xfrm>
            <a:off x="1019589" y="1203598"/>
            <a:ext cx="6596063" cy="912434"/>
          </a:xfrm>
          <a:prstGeom prst="rect">
            <a:avLst/>
          </a:prstGeom>
        </p:spPr>
        <p:txBody>
          <a:bodyPr/>
          <a:lstStyle/>
          <a:p>
            <a:pPr algn="ctr"/>
            <a:r>
              <a:rPr lang="de-DE" sz="2800" dirty="0"/>
              <a:t>Familienzentrum Schwedenheim Duisburg Hochfeld</a:t>
            </a:r>
          </a:p>
        </p:txBody>
      </p:sp>
      <p:pic>
        <p:nvPicPr>
          <p:cNvPr id="9" name="Grafik 8">
            <a:extLst>
              <a:ext uri="{FF2B5EF4-FFF2-40B4-BE49-F238E27FC236}">
                <a16:creationId xmlns:a16="http://schemas.microsoft.com/office/drawing/2014/main" id="{143A97E7-751E-447D-BB01-F0D5B6E81350}"/>
              </a:ext>
            </a:extLst>
          </p:cNvPr>
          <p:cNvPicPr>
            <a:picLocks noChangeAspect="1"/>
          </p:cNvPicPr>
          <p:nvPr/>
        </p:nvPicPr>
        <p:blipFill>
          <a:blip r:embed="rId2"/>
          <a:stretch>
            <a:fillRect/>
          </a:stretch>
        </p:blipFill>
        <p:spPr>
          <a:xfrm>
            <a:off x="1115617" y="2116032"/>
            <a:ext cx="3888432" cy="2014382"/>
          </a:xfrm>
          <a:prstGeom prst="rect">
            <a:avLst/>
          </a:prstGeom>
        </p:spPr>
      </p:pic>
      <p:sp>
        <p:nvSpPr>
          <p:cNvPr id="4" name="Textfeld 3">
            <a:extLst>
              <a:ext uri="{FF2B5EF4-FFF2-40B4-BE49-F238E27FC236}">
                <a16:creationId xmlns:a16="http://schemas.microsoft.com/office/drawing/2014/main" id="{1314FE5C-58A1-4095-998B-4E698FFC29AE}"/>
              </a:ext>
            </a:extLst>
          </p:cNvPr>
          <p:cNvSpPr txBox="1"/>
          <p:nvPr/>
        </p:nvSpPr>
        <p:spPr>
          <a:xfrm>
            <a:off x="5580112" y="2283718"/>
            <a:ext cx="3240360" cy="2031325"/>
          </a:xfrm>
          <a:prstGeom prst="rect">
            <a:avLst/>
          </a:prstGeom>
          <a:noFill/>
        </p:spPr>
        <p:txBody>
          <a:bodyPr wrap="square" rtlCol="0">
            <a:spAutoFit/>
          </a:bodyPr>
          <a:lstStyle/>
          <a:p>
            <a:pPr marL="285750" indent="-285750">
              <a:buFont typeface="Arial" panose="020B0604020202020204" pitchFamily="34" charset="0"/>
              <a:buChar char="•"/>
            </a:pPr>
            <a:r>
              <a:rPr lang="de-DE" sz="1800" dirty="0">
                <a:latin typeface="Arial" panose="020B0604020202020204" pitchFamily="34" charset="0"/>
                <a:cs typeface="Arial" panose="020B0604020202020204" pitchFamily="34" charset="0"/>
              </a:rPr>
              <a:t>6 gruppige Einrichtung</a:t>
            </a:r>
          </a:p>
          <a:p>
            <a:pPr marL="0" indent="0">
              <a:buNone/>
            </a:pPr>
            <a:endParaRPr lang="de-DE" sz="1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dirty="0">
                <a:latin typeface="Arial" panose="020B0604020202020204" pitchFamily="34" charset="0"/>
                <a:cs typeface="Arial" panose="020B0604020202020204" pitchFamily="34" charset="0"/>
              </a:rPr>
              <a:t>2018 wurde unsere Kita als FZ zertifiziert</a:t>
            </a:r>
          </a:p>
          <a:p>
            <a:pPr marL="285750" indent="-285750">
              <a:buFont typeface="Arial" panose="020B0604020202020204" pitchFamily="34" charset="0"/>
              <a:buChar char="•"/>
            </a:pPr>
            <a:endParaRPr lang="de-DE" sz="1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dirty="0">
                <a:latin typeface="Arial" panose="020B0604020202020204" pitchFamily="34" charset="0"/>
                <a:cs typeface="Arial" panose="020B0604020202020204" pitchFamily="34" charset="0"/>
              </a:rPr>
              <a:t>2022 folgte die Rezertifizierung</a:t>
            </a:r>
            <a:endParaRPr lang="de-DE"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03411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92EC84F8-F1B2-4FC6-B125-3320D4382029}"/>
              </a:ext>
            </a:extLst>
          </p:cNvPr>
          <p:cNvSpPr>
            <a:spLocks noGrp="1"/>
          </p:cNvSpPr>
          <p:nvPr>
            <p:ph type="body" sz="quarter" idx="10"/>
          </p:nvPr>
        </p:nvSpPr>
        <p:spPr>
          <a:xfrm>
            <a:off x="1000125" y="1275606"/>
            <a:ext cx="7993063" cy="638559"/>
          </a:xfrm>
        </p:spPr>
        <p:txBody>
          <a:bodyPr/>
          <a:lstStyle/>
          <a:p>
            <a:r>
              <a:rPr lang="de-DE" dirty="0"/>
              <a:t>Duisburg Hochfeld</a:t>
            </a:r>
          </a:p>
        </p:txBody>
      </p:sp>
      <p:sp>
        <p:nvSpPr>
          <p:cNvPr id="5" name="Textplatzhalter 4">
            <a:extLst>
              <a:ext uri="{FF2B5EF4-FFF2-40B4-BE49-F238E27FC236}">
                <a16:creationId xmlns:a16="http://schemas.microsoft.com/office/drawing/2014/main" id="{3D584392-6E97-434D-838D-04A3BE4FFE10}"/>
              </a:ext>
            </a:extLst>
          </p:cNvPr>
          <p:cNvSpPr>
            <a:spLocks noGrp="1"/>
          </p:cNvSpPr>
          <p:nvPr>
            <p:ph type="body" sz="quarter" idx="11"/>
          </p:nvPr>
        </p:nvSpPr>
        <p:spPr>
          <a:xfrm>
            <a:off x="979833" y="2103698"/>
            <a:ext cx="6760519" cy="2268252"/>
          </a:xfrm>
        </p:spPr>
        <p:txBody>
          <a:bodyPr/>
          <a:lstStyle/>
          <a:p>
            <a:pPr marL="628650" lvl="1" indent="-171450">
              <a:buFont typeface="Arial" panose="020B0604020202020204" pitchFamily="34" charset="0"/>
              <a:buChar char="•"/>
            </a:pPr>
            <a:r>
              <a:rPr lang="de-DE" sz="1200" dirty="0"/>
              <a:t>hoher Migrationsanteil (mehr als 85% der jungen Menschen)</a:t>
            </a:r>
          </a:p>
          <a:p>
            <a:pPr marL="628650" lvl="1" indent="-171450">
              <a:buFont typeface="Arial" panose="020B0604020202020204" pitchFamily="34" charset="0"/>
              <a:buChar char="•"/>
            </a:pPr>
            <a:r>
              <a:rPr lang="de-DE" sz="1200" dirty="0"/>
              <a:t>Kinderreichster Stadtteil mit schwieriger Grundversorgung</a:t>
            </a:r>
          </a:p>
          <a:p>
            <a:pPr marL="628650" lvl="1" indent="-171450">
              <a:buFont typeface="Arial" panose="020B0604020202020204" pitchFamily="34" charset="0"/>
              <a:buChar char="•"/>
            </a:pPr>
            <a:r>
              <a:rPr lang="de-DE" sz="1200" dirty="0"/>
              <a:t>Früher türkisch geprägt heute Anteil SOE ca. 5000 Menschen</a:t>
            </a:r>
          </a:p>
          <a:p>
            <a:pPr marL="628650" lvl="1" indent="-171450">
              <a:buFont typeface="Arial" panose="020B0604020202020204" pitchFamily="34" charset="0"/>
              <a:buChar char="•"/>
            </a:pPr>
            <a:r>
              <a:rPr lang="de-DE" sz="1200" dirty="0"/>
              <a:t>Zugang zu den SOE Familien sehr schwierig und langwierig</a:t>
            </a:r>
          </a:p>
          <a:p>
            <a:pPr marL="628650" lvl="1" indent="-171450">
              <a:buFont typeface="Arial" panose="020B0604020202020204" pitchFamily="34" charset="0"/>
              <a:buChar char="•"/>
            </a:pPr>
            <a:r>
              <a:rPr lang="de-DE" sz="1200" dirty="0"/>
              <a:t>70% der Kinder Muttersprachlich nicht deutsch (in den Bildungseinrichtungen oft 98%)</a:t>
            </a:r>
          </a:p>
          <a:p>
            <a:pPr marL="628650" lvl="1" indent="-171450">
              <a:buFont typeface="Arial" panose="020B0604020202020204" pitchFamily="34" charset="0"/>
              <a:buChar char="•"/>
            </a:pPr>
            <a:r>
              <a:rPr lang="de-DE" sz="1200" dirty="0"/>
              <a:t>Anteil der SGBII Empfänger auch unter deutschen Menschen im Stadtteil sehr hoch</a:t>
            </a:r>
          </a:p>
          <a:p>
            <a:pPr marL="628650" lvl="1" indent="-171450">
              <a:buFont typeface="Arial" panose="020B0604020202020204" pitchFamily="34" charset="0"/>
              <a:buChar char="•"/>
            </a:pPr>
            <a:r>
              <a:rPr lang="de-DE" sz="1200" dirty="0"/>
              <a:t>Sprachbarriere und die Kulturellen Herausforderungen &amp; die Vielfalt sind sehr groß</a:t>
            </a:r>
          </a:p>
          <a:p>
            <a:pPr marL="628650" lvl="1" indent="-171450">
              <a:buFont typeface="Arial" panose="020B0604020202020204" pitchFamily="34" charset="0"/>
              <a:buChar char="•"/>
            </a:pPr>
            <a:r>
              <a:rPr lang="de-DE" sz="1200" dirty="0"/>
              <a:t>Arbeitsmarkt ist prekär</a:t>
            </a:r>
          </a:p>
          <a:p>
            <a:endParaRPr lang="de-DE" dirty="0"/>
          </a:p>
        </p:txBody>
      </p:sp>
      <p:pic>
        <p:nvPicPr>
          <p:cNvPr id="3" name="Grafik 2">
            <a:extLst>
              <a:ext uri="{FF2B5EF4-FFF2-40B4-BE49-F238E27FC236}">
                <a16:creationId xmlns:a16="http://schemas.microsoft.com/office/drawing/2014/main" id="{3EDB5EA1-616E-4173-90BC-135450BCD00C}"/>
              </a:ext>
            </a:extLst>
          </p:cNvPr>
          <p:cNvPicPr>
            <a:picLocks noChangeAspect="1"/>
          </p:cNvPicPr>
          <p:nvPr/>
        </p:nvPicPr>
        <p:blipFill>
          <a:blip r:embed="rId2"/>
          <a:stretch>
            <a:fillRect/>
          </a:stretch>
        </p:blipFill>
        <p:spPr>
          <a:xfrm>
            <a:off x="6228184" y="1379510"/>
            <a:ext cx="1786722" cy="1192240"/>
          </a:xfrm>
          <a:prstGeom prst="rect">
            <a:avLst/>
          </a:prstGeom>
        </p:spPr>
      </p:pic>
    </p:spTree>
    <p:extLst>
      <p:ext uri="{BB962C8B-B14F-4D97-AF65-F5344CB8AC3E}">
        <p14:creationId xmlns:p14="http://schemas.microsoft.com/office/powerpoint/2010/main" val="1383289127"/>
      </p:ext>
    </p:extLst>
  </p:cSld>
  <p:clrMapOvr>
    <a:masterClrMapping/>
  </p:clrMapOvr>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869</Words>
  <Application>Microsoft Office PowerPoint</Application>
  <PresentationFormat>Bildschirmpräsentation (16:9)</PresentationFormat>
  <Paragraphs>131</Paragraphs>
  <Slides>19</Slides>
  <Notes>1</Notes>
  <HiddenSlides>0</HiddenSlides>
  <MMClips>0</MMClips>
  <ScaleCrop>false</ScaleCrop>
  <HeadingPairs>
    <vt:vector size="6" baseType="variant">
      <vt:variant>
        <vt:lpstr>Verwendete Schriftarten</vt:lpstr>
      </vt:variant>
      <vt:variant>
        <vt:i4>2</vt:i4>
      </vt:variant>
      <vt:variant>
        <vt:lpstr>Design</vt:lpstr>
      </vt:variant>
      <vt:variant>
        <vt:i4>1</vt:i4>
      </vt:variant>
      <vt:variant>
        <vt:lpstr>Folientitel</vt:lpstr>
      </vt:variant>
      <vt:variant>
        <vt:i4>19</vt:i4>
      </vt:variant>
    </vt:vector>
  </HeadingPairs>
  <TitlesOfParts>
    <vt:vector size="22" baseType="lpstr">
      <vt:lpstr>Arial</vt:lpstr>
      <vt:lpstr>Calibri</vt:lpstr>
      <vt:lpstr>Larissa-Design</vt:lpstr>
      <vt:lpstr>Netzwerk- und sozialraumorientierte Arbeit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MKJFGFI - KIM</dc:title>
  <dc:creator>MKJFGFI</dc:creator>
  <cp:keywords>MKJFGFI - FZ - ISA</cp:keywords>
  <cp:lastModifiedBy>Žalac, Anna</cp:lastModifiedBy>
  <cp:revision>98</cp:revision>
  <dcterms:created xsi:type="dcterms:W3CDTF">2021-11-08T08:18:48Z</dcterms:created>
  <dcterms:modified xsi:type="dcterms:W3CDTF">2024-05-17T06:35:16Z</dcterms:modified>
</cp:coreProperties>
</file>